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drawings/drawing8.xml" ContentType="application/vnd.openxmlformats-officedocument.drawingml.chartshapes+xml"/>
  <Override PartName="/ppt/charts/chart16.xml" ContentType="application/vnd.openxmlformats-officedocument.drawingml.chart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271" r:id="rId6"/>
    <p:sldId id="290" r:id="rId7"/>
    <p:sldId id="274" r:id="rId8"/>
    <p:sldId id="275" r:id="rId9"/>
    <p:sldId id="276" r:id="rId10"/>
    <p:sldId id="279" r:id="rId11"/>
    <p:sldId id="286" r:id="rId12"/>
    <p:sldId id="285" r:id="rId13"/>
    <p:sldId id="288" r:id="rId14"/>
    <p:sldId id="284" r:id="rId15"/>
    <p:sldId id="283" r:id="rId16"/>
    <p:sldId id="302" r:id="rId17"/>
    <p:sldId id="304" r:id="rId18"/>
    <p:sldId id="287" r:id="rId19"/>
    <p:sldId id="303" r:id="rId20"/>
    <p:sldId id="289" r:id="rId21"/>
    <p:sldId id="278" r:id="rId22"/>
    <p:sldId id="262" r:id="rId2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8">
          <p15:clr>
            <a:srgbClr val="A4A3A4"/>
          </p15:clr>
        </p15:guide>
        <p15:guide id="2" pos="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 Kinlaw" initials="PK" lastIdx="1" clrIdx="0">
    <p:extLst>
      <p:ext uri="{19B8F6BF-5375-455C-9EA6-DF929625EA0E}">
        <p15:presenceInfo xmlns:p15="http://schemas.microsoft.com/office/powerpoint/2012/main" userId="S-1-5-21-117609710-436374069-854245398-402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FED9F"/>
    <a:srgbClr val="F1C400"/>
    <a:srgbClr val="B0DFAB"/>
    <a:srgbClr val="54B948"/>
    <a:srgbClr val="5B6770"/>
    <a:srgbClr val="5B8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342" autoAdjust="0"/>
  </p:normalViewPr>
  <p:slideViewPr>
    <p:cSldViewPr snapToGrid="0" snapToObjects="1" showGuides="1">
      <p:cViewPr varScale="1">
        <p:scale>
          <a:sx n="71" d="100"/>
          <a:sy n="71" d="100"/>
        </p:scale>
        <p:origin x="2006" y="58"/>
      </p:cViewPr>
      <p:guideLst>
        <p:guide orient="horz" pos="1578"/>
        <p:guide pos="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st.local\ncdst\ret\data\MgtDataCharts\New%20Process%20Measures\Retirement%20Measure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dst.local\ncdst\ret\data\MgtDataCharts\New%20Process%20Measures\Death%20Benefit%20Measures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dst.local\ncdst\ret\data\MgtDataCharts\New%20Process%20Measures\Disability%20Measures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dst.local\ncdst\ret\data\MgtDataCharts\New%20Process%20Measures\Refunds%20Measure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Payroll%20Measures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dst.local\ncdst\ret\data\MgtDataCharts\New%20Process%20Measures\Self%20Service%20Measure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st.local\ncdst\ret\data\MgtDataCharts\New%20Process%20Measures\Member%20Contact%20Measur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r>
              <a:rPr lang="en-US" sz="2400">
                <a:latin typeface="+mn-lt"/>
              </a:rPr>
              <a:t>Retirement Processing</a:t>
            </a:r>
            <a:r>
              <a:rPr lang="en-US" sz="2400" baseline="0">
                <a:latin typeface="+mn-lt"/>
              </a:rPr>
              <a:t> - Retirements Requested, TAT</a:t>
            </a:r>
            <a:endParaRPr lang="en-US" sz="2400">
              <a:latin typeface="+mn-lt"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83011008565998"/>
          <c:y val="0.10603587928344277"/>
          <c:w val="0.77213251563358021"/>
          <c:h val="0.69545649404197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Scorecard!$B$12</c:f>
              <c:strCache>
                <c:ptCount val="1"/>
                <c:pt idx="0">
                  <c:v>Retirements Requested for this Month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Scorecard!$C$12:$O$12</c:f>
              <c:numCache>
                <c:formatCode>_(* #,##0_);_(* \(#,##0\);_(* "-"??_);_(@_)</c:formatCode>
                <c:ptCount val="13"/>
                <c:pt idx="0">
                  <c:v>1283</c:v>
                </c:pt>
                <c:pt idx="1">
                  <c:v>3327</c:v>
                </c:pt>
                <c:pt idx="2">
                  <c:v>1447</c:v>
                </c:pt>
                <c:pt idx="3">
                  <c:v>1161</c:v>
                </c:pt>
                <c:pt idx="4">
                  <c:v>1054</c:v>
                </c:pt>
                <c:pt idx="5">
                  <c:v>964</c:v>
                </c:pt>
                <c:pt idx="6">
                  <c:v>1025</c:v>
                </c:pt>
                <c:pt idx="7">
                  <c:v>2657</c:v>
                </c:pt>
                <c:pt idx="8">
                  <c:v>1293</c:v>
                </c:pt>
                <c:pt idx="9">
                  <c:v>1175</c:v>
                </c:pt>
                <c:pt idx="10">
                  <c:v>1074</c:v>
                </c:pt>
                <c:pt idx="11">
                  <c:v>979</c:v>
                </c:pt>
                <c:pt idx="12">
                  <c:v>1326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E-4DD7-AD14-E6BDAD721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21968"/>
        <c:axId val="79422360"/>
      </c:barChart>
      <c:lineChart>
        <c:grouping val="standard"/>
        <c:varyColors val="0"/>
        <c:ser>
          <c:idx val="1"/>
          <c:order val="1"/>
          <c:tx>
            <c:strRef>
              <c:f>'Data Entry'!$A$35</c:f>
              <c:strCache>
                <c:ptCount val="1"/>
                <c:pt idx="0">
                  <c:v>Average Days from App Rec'd to 6E sent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'Data Entry'!$GO$35:$HA$35</c:f>
              <c:numCache>
                <c:formatCode>0.0</c:formatCode>
                <c:ptCount val="13"/>
                <c:pt idx="0">
                  <c:v>21.1</c:v>
                </c:pt>
                <c:pt idx="1">
                  <c:v>19.5</c:v>
                </c:pt>
                <c:pt idx="2">
                  <c:v>18</c:v>
                </c:pt>
                <c:pt idx="3">
                  <c:v>14.8</c:v>
                </c:pt>
                <c:pt idx="4">
                  <c:v>17.600000000000001</c:v>
                </c:pt>
                <c:pt idx="5">
                  <c:v>22.6</c:v>
                </c:pt>
                <c:pt idx="6">
                  <c:v>23.1</c:v>
                </c:pt>
                <c:pt idx="7">
                  <c:v>22.2</c:v>
                </c:pt>
                <c:pt idx="8">
                  <c:v>15.4</c:v>
                </c:pt>
                <c:pt idx="9">
                  <c:v>16.100000000000001</c:v>
                </c:pt>
                <c:pt idx="10">
                  <c:v>27.4</c:v>
                </c:pt>
                <c:pt idx="11">
                  <c:v>35.200000000000003</c:v>
                </c:pt>
                <c:pt idx="12">
                  <c:v>40.6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8E-4DD7-AD14-E6BDAD7213EF}"/>
            </c:ext>
          </c:extLst>
        </c:ser>
        <c:ser>
          <c:idx val="2"/>
          <c:order val="2"/>
          <c:tx>
            <c:v>Goal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val>
            <c:numRef>
              <c:f>(Scorecard!$Q$34,Scorecard!$Q$34,Scorecard!$Q$34,Scorecard!$Q$34,Scorecard!$Q$34,Scorecard!$Q$34,Scorecard!$Q$34,Scorecard!$Q$34,Scorecard!$Q$34,Scorecard!$Q$34,Scorecard!$Q$34,Scorecard!$Q$34,Scorecard!$Q$34)</c:f>
              <c:numCache>
                <c:formatCode>General</c:formatCode>
                <c:ptCount val="13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E-4DD7-AD14-E6BDAD721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1969928"/>
        <c:axId val="79422752"/>
      </c:lineChart>
      <c:catAx>
        <c:axId val="794219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794223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79422360"/>
        <c:scaling>
          <c:orientation val="minMax"/>
          <c:max val="40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>
                    <a:latin typeface="+mn-lt"/>
                  </a:rPr>
                  <a:t>Number of Retirements</a:t>
                </a:r>
              </a:p>
            </c:rich>
          </c:tx>
          <c:layout>
            <c:manualLayout>
              <c:xMode val="edge"/>
              <c:yMode val="edge"/>
              <c:x val="9.988934920398573E-3"/>
              <c:y val="0.34910291385991893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_);_(* \(#,##0\);_(* &quot;-&quot;??_);_(@_)" sourceLinked="1"/>
        <c:majorTickMark val="out"/>
        <c:minorTickMark val="none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79421968"/>
        <c:crosses val="autoZero"/>
        <c:crossBetween val="between"/>
      </c:valAx>
      <c:valAx>
        <c:axId val="7942275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TAT</a:t>
                </a:r>
                <a:r>
                  <a:rPr lang="en-US" sz="1600" baseline="0">
                    <a:latin typeface="+mn-lt"/>
                  </a:rPr>
                  <a:t> (Days)</a:t>
                </a:r>
                <a:endParaRPr lang="en-US" sz="1600">
                  <a:latin typeface="+mn-lt"/>
                </a:endParaRP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+mn-lt"/>
              </a:defRPr>
            </a:pPr>
            <a:endParaRPr lang="en-US"/>
          </a:p>
        </c:txPr>
        <c:crossAx val="651969928"/>
        <c:crosses val="max"/>
        <c:crossBetween val="between"/>
      </c:valAx>
      <c:catAx>
        <c:axId val="651969928"/>
        <c:scaling>
          <c:orientation val="minMax"/>
        </c:scaling>
        <c:delete val="1"/>
        <c:axPos val="b"/>
        <c:majorTickMark val="out"/>
        <c:minorTickMark val="none"/>
        <c:tickLblPos val="nextTo"/>
        <c:crossAx val="79422752"/>
        <c:crosses val="autoZero"/>
        <c:auto val="1"/>
        <c:lblAlgn val="ctr"/>
        <c:lblOffset val="100"/>
        <c:noMultiLvlLbl val="0"/>
      </c:cat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"/>
          <c:y val="0.93103448275862066"/>
          <c:w val="0.96815516414298208"/>
          <c:h val="6.8965487688425711E-2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3541668595080351E-2"/>
          <c:y val="0.95763993948562787"/>
          <c:w val="0.92590896490709285"/>
          <c:h val="4.2360060514372133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0219676012565538E-2"/>
          <c:y val="0.95763993948562787"/>
          <c:w val="0.92923075281226919"/>
          <c:h val="4.2360060514372133E-2"/>
        </c:manualLayout>
      </c:layout>
      <c:overlay val="0"/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A7F8-4280-A21D-3D98AF96FE3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A7F8-4280-A21D-3D98AF96FE3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A7F8-4280-A21D-3D98AF96FE37}"/>
              </c:ext>
            </c:extLst>
          </c:dPt>
          <c:cat>
            <c:strRef>
              <c:f>'Data Entry'!$A$100:$A$102</c:f>
              <c:strCache>
                <c:ptCount val="3"/>
                <c:pt idx="0">
                  <c:v>Employee Meetings</c:v>
                </c:pt>
                <c:pt idx="1">
                  <c:v>Employer Meetings</c:v>
                </c:pt>
                <c:pt idx="2">
                  <c:v>Webinars</c:v>
                </c:pt>
              </c:strCache>
            </c:strRef>
          </c:cat>
          <c:val>
            <c:numRef>
              <c:f>'Data Entry'!$N$100:$N$102</c:f>
              <c:numCache>
                <c:formatCode>0</c:formatCode>
                <c:ptCount val="3"/>
                <c:pt idx="0">
                  <c:v>0</c:v>
                </c:pt>
                <c:pt idx="1">
                  <c:v>16</c:v>
                </c:pt>
                <c:pt idx="2" formatCode="General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F8-4280-A21D-3D98AF96FE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1100442530675686E-2"/>
          <c:y val="0.95763993948562787"/>
          <c:w val="0.91835021344246803"/>
          <c:h val="4.2360060514372133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Educational Retirement Group - Visitors and Counseling Sessions</a:t>
            </a:r>
          </a:p>
        </c:rich>
      </c:tx>
      <c:layout>
        <c:manualLayout>
          <c:xMode val="edge"/>
          <c:yMode val="edge"/>
          <c:x val="0.23097452087963649"/>
          <c:y val="1.209830589358148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166508032649765"/>
          <c:y val="0.16605931723042305"/>
          <c:w val="0.79221770355628618"/>
          <c:h val="0.64967675948486003"/>
        </c:manualLayout>
      </c:layout>
      <c:barChart>
        <c:barDir val="col"/>
        <c:grouping val="stacked"/>
        <c:varyColors val="0"/>
        <c:ser>
          <c:idx val="0"/>
          <c:order val="0"/>
          <c:tx>
            <c:v>Office Visitors</c:v>
          </c:tx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Entry'!$B$51:$N$51</c:f>
              <c:numCache>
                <c:formatCode>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176</c:v>
                </c:pt>
                <c:pt idx="11">
                  <c:v>153</c:v>
                </c:pt>
                <c:pt idx="12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5A-4B8A-BA5A-84A4542D27F2}"/>
            </c:ext>
          </c:extLst>
        </c:ser>
        <c:ser>
          <c:idx val="1"/>
          <c:order val="1"/>
          <c:tx>
            <c:v>Counseling Sessions</c:v>
          </c:tx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Entry'!$B$52:$N$52</c:f>
              <c:numCache>
                <c:formatCode>0</c:formatCode>
                <c:ptCount val="13"/>
                <c:pt idx="0">
                  <c:v>296</c:v>
                </c:pt>
                <c:pt idx="1">
                  <c:v>282</c:v>
                </c:pt>
                <c:pt idx="2">
                  <c:v>294</c:v>
                </c:pt>
                <c:pt idx="3">
                  <c:v>275</c:v>
                </c:pt>
                <c:pt idx="4">
                  <c:v>281</c:v>
                </c:pt>
                <c:pt idx="5">
                  <c:v>186</c:v>
                </c:pt>
                <c:pt idx="6">
                  <c:v>227</c:v>
                </c:pt>
                <c:pt idx="7">
                  <c:v>143</c:v>
                </c:pt>
                <c:pt idx="8">
                  <c:v>142</c:v>
                </c:pt>
                <c:pt idx="9">
                  <c:v>174</c:v>
                </c:pt>
                <c:pt idx="10">
                  <c:v>158</c:v>
                </c:pt>
                <c:pt idx="11">
                  <c:v>141</c:v>
                </c:pt>
                <c:pt idx="12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5A-4B8A-BA5A-84A4542D2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825119"/>
        <c:axId val="1"/>
      </c:barChart>
      <c:dateAx>
        <c:axId val="131825119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Visitors</a:t>
                </a:r>
              </a:p>
            </c:rich>
          </c:tx>
          <c:layout>
            <c:manualLayout>
              <c:xMode val="edge"/>
              <c:yMode val="edge"/>
              <c:x val="5.2324392032636072E-2"/>
              <c:y val="0.41221904080171795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1825119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Member</a:t>
            </a:r>
            <a:r>
              <a:rPr lang="en-US" baseline="0"/>
              <a:t> Services -</a:t>
            </a:r>
            <a:r>
              <a:rPr lang="en-US"/>
              <a:t> Emails Received and Answered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1167468526366646E-2"/>
          <c:y val="8.5005169808319417E-2"/>
          <c:w val="0.81071070940412715"/>
          <c:h val="0.77607205917442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Entry'!$A$6</c:f>
              <c:strCache>
                <c:ptCount val="1"/>
                <c:pt idx="0">
                  <c:v>Number of emails received in month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Entry'!$B$6:$N$6</c:f>
              <c:numCache>
                <c:formatCode>General</c:formatCode>
                <c:ptCount val="13"/>
                <c:pt idx="0">
                  <c:v>4442</c:v>
                </c:pt>
                <c:pt idx="1">
                  <c:v>4811</c:v>
                </c:pt>
                <c:pt idx="2">
                  <c:v>4603</c:v>
                </c:pt>
                <c:pt idx="3">
                  <c:v>4948</c:v>
                </c:pt>
                <c:pt idx="4">
                  <c:v>5526</c:v>
                </c:pt>
                <c:pt idx="5">
                  <c:v>5065</c:v>
                </c:pt>
                <c:pt idx="6">
                  <c:v>4962</c:v>
                </c:pt>
                <c:pt idx="7">
                  <c:v>7210</c:v>
                </c:pt>
                <c:pt idx="8">
                  <c:v>9801</c:v>
                </c:pt>
                <c:pt idx="9">
                  <c:v>9028</c:v>
                </c:pt>
                <c:pt idx="10">
                  <c:v>6486</c:v>
                </c:pt>
                <c:pt idx="11">
                  <c:v>5265</c:v>
                </c:pt>
                <c:pt idx="12">
                  <c:v>6232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4-42C5-85E7-BD76694BB1F3}"/>
            </c:ext>
          </c:extLst>
        </c:ser>
        <c:ser>
          <c:idx val="1"/>
          <c:order val="1"/>
          <c:tx>
            <c:strRef>
              <c:f>'Data Entry'!$A$16</c:f>
              <c:strCache>
                <c:ptCount val="1"/>
                <c:pt idx="0">
                  <c:v>   - Number of Emails Answered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Entry'!$B$16:$N$16</c:f>
              <c:numCache>
                <c:formatCode>0</c:formatCode>
                <c:ptCount val="13"/>
                <c:pt idx="0">
                  <c:v>4609</c:v>
                </c:pt>
                <c:pt idx="1">
                  <c:v>4904</c:v>
                </c:pt>
                <c:pt idx="2">
                  <c:v>4215</c:v>
                </c:pt>
                <c:pt idx="3">
                  <c:v>5166</c:v>
                </c:pt>
                <c:pt idx="4">
                  <c:v>4864</c:v>
                </c:pt>
                <c:pt idx="5">
                  <c:v>5746</c:v>
                </c:pt>
                <c:pt idx="6">
                  <c:v>3587</c:v>
                </c:pt>
                <c:pt idx="7">
                  <c:v>4557</c:v>
                </c:pt>
                <c:pt idx="8">
                  <c:v>9081</c:v>
                </c:pt>
                <c:pt idx="9">
                  <c:v>6558</c:v>
                </c:pt>
                <c:pt idx="10">
                  <c:v>8052</c:v>
                </c:pt>
                <c:pt idx="11">
                  <c:v>6509</c:v>
                </c:pt>
                <c:pt idx="12">
                  <c:v>7128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14-42C5-85E7-BD76694BB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830543"/>
        <c:axId val="1"/>
      </c:barChart>
      <c:lineChart>
        <c:grouping val="standard"/>
        <c:varyColors val="0"/>
        <c:ser>
          <c:idx val="2"/>
          <c:order val="2"/>
          <c:tx>
            <c:strRef>
              <c:f>'Data Entry'!$A$95</c:f>
              <c:strCache>
                <c:ptCount val="1"/>
                <c:pt idx="0">
                  <c:v>Email TAT</c:v>
                </c:pt>
              </c:strCache>
            </c:strRef>
          </c:tx>
          <c:cat>
            <c:numRef>
              <c:f>'Data Entry'!$B$3:$M$3</c:f>
              <c:numCache>
                <c:formatCode>mmm\-yy</c:formatCode>
                <c:ptCount val="12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</c:numCache>
            </c:numRef>
          </c:cat>
          <c:val>
            <c:numRef>
              <c:f>'Data Entry'!$B$95:$N$95</c:f>
              <c:numCache>
                <c:formatCode>General</c:formatCode>
                <c:ptCount val="13"/>
                <c:pt idx="0">
                  <c:v>1.2</c:v>
                </c:pt>
                <c:pt idx="1">
                  <c:v>1.1000000000000001</c:v>
                </c:pt>
                <c:pt idx="2">
                  <c:v>2.2000000000000002</c:v>
                </c:pt>
                <c:pt idx="3">
                  <c:v>2.5</c:v>
                </c:pt>
                <c:pt idx="4">
                  <c:v>2.8</c:v>
                </c:pt>
                <c:pt idx="5">
                  <c:v>2.9</c:v>
                </c:pt>
                <c:pt idx="6">
                  <c:v>3.8</c:v>
                </c:pt>
                <c:pt idx="7">
                  <c:v>4.4000000000000004</c:v>
                </c:pt>
                <c:pt idx="8">
                  <c:v>6.4</c:v>
                </c:pt>
                <c:pt idx="9">
                  <c:v>5.7</c:v>
                </c:pt>
                <c:pt idx="10" formatCode="0.0">
                  <c:v>5</c:v>
                </c:pt>
                <c:pt idx="11">
                  <c:v>1.1000000000000001</c:v>
                </c:pt>
                <c:pt idx="12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14-42C5-85E7-BD76694BB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794830543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Emails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94830543"/>
        <c:crosses val="autoZero"/>
        <c:crossBetween val="between"/>
      </c:valAx>
      <c:dateAx>
        <c:axId val="3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"/>
        <c:crosses val="autoZero"/>
        <c:auto val="1"/>
        <c:lblOffset val="100"/>
        <c:baseTimeUnit val="months"/>
      </c:dateAx>
      <c:valAx>
        <c:axId val="4"/>
        <c:scaling>
          <c:orientation val="minMax"/>
          <c:min val="0"/>
        </c:scaling>
        <c:delete val="0"/>
        <c:axPos val="r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Email TAT (Days)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6343644520199274E-2"/>
          <c:y val="0.95151515151515154"/>
          <c:w val="0.96365635547980066"/>
          <c:h val="4.8484848484848464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Call Center - Average Speed of Answer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Average Speed of Answer</c:v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Scorecard!$C$33:$O$33</c:f>
              <c:numCache>
                <c:formatCode>m:ss;@</c:formatCode>
                <c:ptCount val="13"/>
                <c:pt idx="0">
                  <c:v>3.77314814814815E-3</c:v>
                </c:pt>
                <c:pt idx="1">
                  <c:v>5.4050925925925898E-3</c:v>
                </c:pt>
                <c:pt idx="2">
                  <c:v>5.8912037037036997E-3</c:v>
                </c:pt>
                <c:pt idx="3">
                  <c:v>7.0254629629629599E-3</c:v>
                </c:pt>
                <c:pt idx="4">
                  <c:v>1.24074074074074E-2</c:v>
                </c:pt>
                <c:pt idx="5">
                  <c:v>9.1435185185185196E-3</c:v>
                </c:pt>
                <c:pt idx="6">
                  <c:v>9.6180555555555602E-3</c:v>
                </c:pt>
                <c:pt idx="7">
                  <c:v>1.5474537037037E-2</c:v>
                </c:pt>
                <c:pt idx="8">
                  <c:v>2.68402777777778E-2</c:v>
                </c:pt>
                <c:pt idx="9">
                  <c:v>2.1388888888888902E-2</c:v>
                </c:pt>
                <c:pt idx="10">
                  <c:v>1.6226851851851801E-2</c:v>
                </c:pt>
                <c:pt idx="11">
                  <c:v>1.0775462962963001E-2</c:v>
                </c:pt>
                <c:pt idx="12">
                  <c:v>1.0902777777777799E-2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89-438A-880B-49AF4C9E3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012799"/>
        <c:axId val="1"/>
      </c:barChart>
      <c:lineChart>
        <c:grouping val="standard"/>
        <c:varyColors val="0"/>
        <c:ser>
          <c:idx val="1"/>
          <c:order val="1"/>
          <c:tx>
            <c:v>Goal</c:v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val>
            <c:numRef>
              <c:f>(Scorecard!$Q$33,Scorecard!$Q$33,Scorecard!$Q$33,Scorecard!$Q$33,Scorecard!$Q$33,Scorecard!$Q$33,Scorecard!$Q$33,Scorecard!$Q$33,Scorecard!$Q$33,Scorecard!$Q$33,Scorecard!$Q$33,Scorecard!$Q$33,Scorecard!$Q$33)</c:f>
              <c:numCache>
                <c:formatCode>m:ss</c:formatCode>
                <c:ptCount val="13"/>
                <c:pt idx="0">
                  <c:v>3.4722222222222199E-3</c:v>
                </c:pt>
                <c:pt idx="1">
                  <c:v>3.4722222222222199E-3</c:v>
                </c:pt>
                <c:pt idx="2">
                  <c:v>3.4722222222222199E-3</c:v>
                </c:pt>
                <c:pt idx="3">
                  <c:v>3.4722222222222199E-3</c:v>
                </c:pt>
                <c:pt idx="4">
                  <c:v>3.4722222222222199E-3</c:v>
                </c:pt>
                <c:pt idx="5">
                  <c:v>3.4722222222222199E-3</c:v>
                </c:pt>
                <c:pt idx="6">
                  <c:v>3.4722222222222199E-3</c:v>
                </c:pt>
                <c:pt idx="7">
                  <c:v>3.4722222222222199E-3</c:v>
                </c:pt>
                <c:pt idx="8">
                  <c:v>3.4722222222222199E-3</c:v>
                </c:pt>
                <c:pt idx="9">
                  <c:v>3.4722222222222199E-3</c:v>
                </c:pt>
                <c:pt idx="10">
                  <c:v>3.4722222222222199E-3</c:v>
                </c:pt>
                <c:pt idx="11">
                  <c:v>3.4722222222222199E-3</c:v>
                </c:pt>
                <c:pt idx="12">
                  <c:v>3.4722222222222199E-3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89-438A-880B-49AF4C9E3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012799"/>
        <c:axId val="1"/>
      </c:lineChart>
      <c:dateAx>
        <c:axId val="32012799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MM:SS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m:ss;@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2012799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Call Center - Calls Offered and Abandoned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Calls Offered</c:v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Scorecard!$C$8:$O$8</c:f>
              <c:numCache>
                <c:formatCode>_(* #,##0_);_(* \(#,##0\);_(* "-"??_);_(@_)</c:formatCode>
                <c:ptCount val="13"/>
                <c:pt idx="0">
                  <c:v>24381</c:v>
                </c:pt>
                <c:pt idx="1">
                  <c:v>22187</c:v>
                </c:pt>
                <c:pt idx="2">
                  <c:v>23691</c:v>
                </c:pt>
                <c:pt idx="3">
                  <c:v>21988</c:v>
                </c:pt>
                <c:pt idx="4">
                  <c:v>26023</c:v>
                </c:pt>
                <c:pt idx="5">
                  <c:v>19162</c:v>
                </c:pt>
                <c:pt idx="6">
                  <c:v>20145</c:v>
                </c:pt>
                <c:pt idx="7">
                  <c:v>29005</c:v>
                </c:pt>
                <c:pt idx="8">
                  <c:v>32331</c:v>
                </c:pt>
                <c:pt idx="9">
                  <c:v>29881</c:v>
                </c:pt>
                <c:pt idx="10">
                  <c:v>23052</c:v>
                </c:pt>
                <c:pt idx="11">
                  <c:v>20939</c:v>
                </c:pt>
                <c:pt idx="12">
                  <c:v>21899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BC-4462-8269-A2D9FAAA4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1820127"/>
        <c:axId val="1"/>
      </c:barChart>
      <c:lineChart>
        <c:grouping val="standard"/>
        <c:varyColors val="0"/>
        <c:ser>
          <c:idx val="1"/>
          <c:order val="1"/>
          <c:tx>
            <c:v>Abandon Rate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Scorecard!$C$27:$O$27</c:f>
              <c:numCache>
                <c:formatCode>0.0%</c:formatCode>
                <c:ptCount val="13"/>
                <c:pt idx="0">
                  <c:v>0.152</c:v>
                </c:pt>
                <c:pt idx="1">
                  <c:v>0.20699999999999999</c:v>
                </c:pt>
                <c:pt idx="2">
                  <c:v>0.23499999999999999</c:v>
                </c:pt>
                <c:pt idx="3">
                  <c:v>0.29099999999999998</c:v>
                </c:pt>
                <c:pt idx="4">
                  <c:v>0.41199999999999998</c:v>
                </c:pt>
                <c:pt idx="5">
                  <c:v>0.30499999999999999</c:v>
                </c:pt>
                <c:pt idx="6">
                  <c:v>0.32300000000000001</c:v>
                </c:pt>
                <c:pt idx="7">
                  <c:v>0.46800000000000003</c:v>
                </c:pt>
                <c:pt idx="8">
                  <c:v>0.58799999999999997</c:v>
                </c:pt>
                <c:pt idx="9">
                  <c:v>0.48399999999999999</c:v>
                </c:pt>
                <c:pt idx="10">
                  <c:v>0.42399999999999999</c:v>
                </c:pt>
                <c:pt idx="11">
                  <c:v>0.33</c:v>
                </c:pt>
                <c:pt idx="12">
                  <c:v>0.32200000000000001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BC-4462-8269-A2D9FAAA4CB8}"/>
            </c:ext>
          </c:extLst>
        </c:ser>
        <c:ser>
          <c:idx val="2"/>
          <c:order val="2"/>
          <c:tx>
            <c:v>Abandon Rate Goal</c:v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val>
            <c:numRef>
              <c:f>(Scorecard!$Q$27,Scorecard!$Q$27,Scorecard!$Q$27,Scorecard!$Q$27,Scorecard!$Q$27,Scorecard!$Q$27,Scorecard!$Q$27,Scorecard!$Q$27,Scorecard!$Q$27,Scorecard!$Q$27,Scorecard!$Q$27,Scorecard!$Q$27,Scorecard!$Q$27)</c:f>
              <c:numCache>
                <c:formatCode>0%</c:formatCode>
                <c:ptCount val="1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BC-4462-8269-A2D9FAAA4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131820127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Calls Offered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1820127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Abandon Rate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0.0%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Benefit Processing - Death Notifications</a:t>
            </a:r>
          </a:p>
        </c:rich>
      </c:tx>
      <c:layout>
        <c:manualLayout>
          <c:xMode val="edge"/>
          <c:yMode val="edge"/>
          <c:x val="0.28495190224437916"/>
          <c:y val="2.613320121020479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0875062083207364E-2"/>
          <c:y val="0.10929853181076672"/>
          <c:w val="0.84114992484678242"/>
          <c:h val="0.678603059308752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Scorecard!$B$7</c:f>
              <c:strCache>
                <c:ptCount val="1"/>
                <c:pt idx="0">
                  <c:v>Death Notifications Received</c:v>
                </c:pt>
              </c:strCache>
            </c:strRef>
          </c:tx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Scorecard!$C$7:$O$7</c:f>
              <c:numCache>
                <c:formatCode>General</c:formatCode>
                <c:ptCount val="13"/>
                <c:pt idx="0">
                  <c:v>870</c:v>
                </c:pt>
                <c:pt idx="1">
                  <c:v>824</c:v>
                </c:pt>
                <c:pt idx="2">
                  <c:v>1051</c:v>
                </c:pt>
                <c:pt idx="3">
                  <c:v>1176</c:v>
                </c:pt>
                <c:pt idx="4">
                  <c:v>1074</c:v>
                </c:pt>
                <c:pt idx="5">
                  <c:v>936</c:v>
                </c:pt>
                <c:pt idx="6">
                  <c:v>910</c:v>
                </c:pt>
                <c:pt idx="7">
                  <c:v>1080</c:v>
                </c:pt>
                <c:pt idx="8">
                  <c:v>1011</c:v>
                </c:pt>
                <c:pt idx="9">
                  <c:v>1151</c:v>
                </c:pt>
                <c:pt idx="10">
                  <c:v>864</c:v>
                </c:pt>
                <c:pt idx="11">
                  <c:v>812</c:v>
                </c:pt>
                <c:pt idx="12">
                  <c:v>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3-4441-BA1B-374975942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3770768"/>
        <c:axId val="1"/>
      </c:barChart>
      <c:lineChart>
        <c:grouping val="standard"/>
        <c:varyColors val="0"/>
        <c:ser>
          <c:idx val="1"/>
          <c:order val="1"/>
          <c:tx>
            <c:strRef>
              <c:f>'Data Entry'!$A$53</c:f>
              <c:strCache>
                <c:ptCount val="1"/>
                <c:pt idx="0">
                  <c:v>Average Days to Close Death Workflow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val>
            <c:numRef>
              <c:f>'Data Entry'!$B$53:$N$53</c:f>
              <c:numCache>
                <c:formatCode>0.0</c:formatCode>
                <c:ptCount val="13"/>
                <c:pt idx="0">
                  <c:v>29.4</c:v>
                </c:pt>
                <c:pt idx="1">
                  <c:v>28.6</c:v>
                </c:pt>
                <c:pt idx="2">
                  <c:v>28.9</c:v>
                </c:pt>
                <c:pt idx="3">
                  <c:v>28.2</c:v>
                </c:pt>
                <c:pt idx="4">
                  <c:v>33</c:v>
                </c:pt>
                <c:pt idx="5">
                  <c:v>38.299999999999997</c:v>
                </c:pt>
                <c:pt idx="6">
                  <c:v>41.7</c:v>
                </c:pt>
                <c:pt idx="7">
                  <c:v>47.1</c:v>
                </c:pt>
                <c:pt idx="8">
                  <c:v>50.5</c:v>
                </c:pt>
                <c:pt idx="9">
                  <c:v>60.2</c:v>
                </c:pt>
                <c:pt idx="10">
                  <c:v>58.7</c:v>
                </c:pt>
                <c:pt idx="11">
                  <c:v>59</c:v>
                </c:pt>
                <c:pt idx="12">
                  <c:v>54.8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83-4441-BA1B-374975942499}"/>
            </c:ext>
          </c:extLst>
        </c:ser>
        <c:ser>
          <c:idx val="2"/>
          <c:order val="2"/>
          <c:tx>
            <c:v>Goal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val>
            <c:numRef>
              <c:f>(Scorecard!$Q$26,Scorecard!$Q$26,Scorecard!$Q$26,Scorecard!$Q$26,Scorecard!$Q$26,Scorecard!$Q$26,Scorecard!$Q$26,Scorecard!$Q$26,Scorecard!$Q$26,Scorecard!$Q$26,Scorecard!$Q$26,Scorecard!$Q$26,Scorecard!$Q$26)</c:f>
              <c:numCache>
                <c:formatCode>General</c:formatCode>
                <c:ptCount val="13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  <c:pt idx="8">
                  <c:v>45</c:v>
                </c:pt>
                <c:pt idx="9">
                  <c:v>45</c:v>
                </c:pt>
                <c:pt idx="10">
                  <c:v>45</c:v>
                </c:pt>
                <c:pt idx="11">
                  <c:v>45</c:v>
                </c:pt>
                <c:pt idx="12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83-4441-BA1B-374975942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18537707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Death Benefit Cases</a:t>
                </a:r>
              </a:p>
            </c:rich>
          </c:tx>
          <c:layout>
            <c:manualLayout>
              <c:xMode val="edge"/>
              <c:yMode val="edge"/>
              <c:x val="2.3401644284250411E-3"/>
              <c:y val="0.278955950119166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853770768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TAT (Days)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5.6281423780883584E-2"/>
          <c:y val="0.92144028182907833"/>
          <c:w val="0.90753772119172793"/>
          <c:h val="7.8559718170921555E-2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Benefit Processing - Disability Applications</a:t>
            </a:r>
          </a:p>
        </c:rich>
      </c:tx>
      <c:layout>
        <c:manualLayout>
          <c:xMode val="edge"/>
          <c:yMode val="edge"/>
          <c:x val="0.20049902989809321"/>
          <c:y val="1.957585644371941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16643631682449"/>
          <c:y val="0.11419249592169657"/>
          <c:w val="0.8131012459952035"/>
          <c:h val="0.61961404905952833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Scorecard!$B$6</c:f>
              <c:strCache>
                <c:ptCount val="1"/>
                <c:pt idx="0">
                  <c:v>Number of New Disability Applications Received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Scorecard!$C$6:$O$6</c:f>
              <c:numCache>
                <c:formatCode>_(* #,##0_);_(* \(#,##0\);_(* "-"??_);_(@_)</c:formatCode>
                <c:ptCount val="13"/>
                <c:pt idx="0">
                  <c:v>281</c:v>
                </c:pt>
                <c:pt idx="1">
                  <c:v>269</c:v>
                </c:pt>
                <c:pt idx="2">
                  <c:v>307</c:v>
                </c:pt>
                <c:pt idx="3">
                  <c:v>298</c:v>
                </c:pt>
                <c:pt idx="4">
                  <c:v>288</c:v>
                </c:pt>
                <c:pt idx="5">
                  <c:v>252</c:v>
                </c:pt>
                <c:pt idx="6">
                  <c:v>230</c:v>
                </c:pt>
                <c:pt idx="7">
                  <c:v>218</c:v>
                </c:pt>
                <c:pt idx="8">
                  <c:v>324</c:v>
                </c:pt>
                <c:pt idx="9">
                  <c:v>356</c:v>
                </c:pt>
                <c:pt idx="10">
                  <c:v>278</c:v>
                </c:pt>
                <c:pt idx="11">
                  <c:v>284</c:v>
                </c:pt>
                <c:pt idx="12">
                  <c:v>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32-43BF-BC00-2D58591ACB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584003295"/>
        <c:axId val="1"/>
      </c:barChart>
      <c:lineChart>
        <c:grouping val="standard"/>
        <c:varyColors val="0"/>
        <c:ser>
          <c:idx val="1"/>
          <c:order val="1"/>
          <c:tx>
            <c:strRef>
              <c:f>'Data Entry'!$A$189</c:f>
              <c:strCache>
                <c:ptCount val="1"/>
                <c:pt idx="0">
                  <c:v>Avg Days from App Rec'd to Paid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Scorecard!$C$45:$O$45</c:f>
              <c:numCache>
                <c:formatCode>0.0</c:formatCode>
                <c:ptCount val="13"/>
                <c:pt idx="0">
                  <c:v>17.399999999999999</c:v>
                </c:pt>
                <c:pt idx="1">
                  <c:v>18.2</c:v>
                </c:pt>
                <c:pt idx="2">
                  <c:v>17.399999999999999</c:v>
                </c:pt>
                <c:pt idx="3">
                  <c:v>24.3</c:v>
                </c:pt>
                <c:pt idx="4">
                  <c:v>20.7</c:v>
                </c:pt>
                <c:pt idx="5">
                  <c:v>26.8</c:v>
                </c:pt>
                <c:pt idx="6">
                  <c:v>32.700000000000003</c:v>
                </c:pt>
                <c:pt idx="7">
                  <c:v>34.6</c:v>
                </c:pt>
                <c:pt idx="8">
                  <c:v>35.6</c:v>
                </c:pt>
                <c:pt idx="9">
                  <c:v>38.799999999999997</c:v>
                </c:pt>
                <c:pt idx="10">
                  <c:v>40.4</c:v>
                </c:pt>
                <c:pt idx="11">
                  <c:v>37.9</c:v>
                </c:pt>
                <c:pt idx="12">
                  <c:v>32.5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32-43BF-BC00-2D58591ACBEE}"/>
            </c:ext>
          </c:extLst>
        </c:ser>
        <c:ser>
          <c:idx val="3"/>
          <c:order val="2"/>
          <c:tx>
            <c:strRef>
              <c:f>'Data Entry'!$A$190</c:f>
              <c:strCache>
                <c:ptCount val="1"/>
                <c:pt idx="0">
                  <c:v>Goal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val>
            <c:numRef>
              <c:f>(Scorecard!$Q$45,Scorecard!$Q$45,Scorecard!$Q$45,Scorecard!$Q$45,Scorecard!$Q$45,Scorecard!$Q$45,Scorecard!$Q$45,Scorecard!$Q$45,Scorecard!$Q$45,Scorecard!$Q$45,Scorecard!$Q$45,Scorecard!$Q$45,Scorecard!$Q$45)</c:f>
              <c:numCache>
                <c:formatCode>0</c:formatCode>
                <c:ptCount val="13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  <c:pt idx="11">
                  <c:v>25</c:v>
                </c:pt>
                <c:pt idx="12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32-43BF-BC00-2D58591ACB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1584003295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Disability Cases</a:t>
                </a:r>
              </a:p>
            </c:rich>
          </c:tx>
          <c:layout>
            <c:manualLayout>
              <c:xMode val="edge"/>
              <c:yMode val="edge"/>
              <c:x val="1.5381577804278979E-2"/>
              <c:y val="0.20006970580553451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_);_(* \(#,##0\);_(* &quot;-&quot;??_);_(@_)" sourceLinked="1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584003295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TAT (Days)</a:t>
                </a:r>
              </a:p>
            </c:rich>
          </c:tx>
          <c:layout>
            <c:manualLayout>
              <c:xMode val="edge"/>
              <c:yMode val="edge"/>
              <c:x val="0.96306388983222635"/>
              <c:y val="0.3324170530885923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5.0251226119302793E-2"/>
          <c:y val="0.85130724075477515"/>
          <c:w val="0.92864325259242297"/>
          <c:h val="0.14705886886488295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3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Benefit Processing - Refund Requests</a:t>
            </a:r>
          </a:p>
        </c:rich>
      </c:tx>
      <c:layout>
        <c:manualLayout>
          <c:xMode val="edge"/>
          <c:yMode val="edge"/>
          <c:x val="0.24782523845249529"/>
          <c:y val="1.739895702013626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624050052697806"/>
          <c:y val="0.12071778140293637"/>
          <c:w val="0.75832114422849539"/>
          <c:h val="0.63677436872115123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Scorecard!$B$7</c:f>
              <c:strCache>
                <c:ptCount val="1"/>
                <c:pt idx="0">
                  <c:v>Number of Refund Applications Received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Scorecard!$C$7:$O$7</c:f>
              <c:numCache>
                <c:formatCode>_(* #,##0_);_(* \(#,##0\);_(* "-"??_);_(@_)</c:formatCode>
                <c:ptCount val="13"/>
                <c:pt idx="0">
                  <c:v>1293</c:v>
                </c:pt>
                <c:pt idx="1">
                  <c:v>1283</c:v>
                </c:pt>
                <c:pt idx="2">
                  <c:v>1368</c:v>
                </c:pt>
                <c:pt idx="3">
                  <c:v>1469</c:v>
                </c:pt>
                <c:pt idx="4">
                  <c:v>1431</c:v>
                </c:pt>
                <c:pt idx="5">
                  <c:v>1367</c:v>
                </c:pt>
                <c:pt idx="6">
                  <c:v>1149</c:v>
                </c:pt>
                <c:pt idx="7">
                  <c:v>1191</c:v>
                </c:pt>
                <c:pt idx="8">
                  <c:v>1333</c:v>
                </c:pt>
                <c:pt idx="9">
                  <c:v>1419</c:v>
                </c:pt>
                <c:pt idx="10">
                  <c:v>1132</c:v>
                </c:pt>
                <c:pt idx="11">
                  <c:v>1338</c:v>
                </c:pt>
                <c:pt idx="12">
                  <c:v>1226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0-4EC7-81DF-A681BF9EC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6213295"/>
        <c:axId val="1"/>
      </c:barChart>
      <c:lineChart>
        <c:grouping val="standard"/>
        <c:varyColors val="0"/>
        <c:ser>
          <c:idx val="0"/>
          <c:order val="1"/>
          <c:tx>
            <c:strRef>
              <c:f>'Data Entry'!$A$25</c:f>
              <c:strCache>
                <c:ptCount val="1"/>
                <c:pt idx="0">
                  <c:v>   Average Days to Prepare a Refund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Entry'!$B$25:$N$25</c:f>
              <c:numCache>
                <c:formatCode>0.0</c:formatCode>
                <c:ptCount val="13"/>
                <c:pt idx="0">
                  <c:v>10.3</c:v>
                </c:pt>
                <c:pt idx="1">
                  <c:v>10.7</c:v>
                </c:pt>
                <c:pt idx="2">
                  <c:v>8.9</c:v>
                </c:pt>
                <c:pt idx="3">
                  <c:v>8.4</c:v>
                </c:pt>
                <c:pt idx="4">
                  <c:v>8.3000000000000007</c:v>
                </c:pt>
                <c:pt idx="5">
                  <c:v>11.1</c:v>
                </c:pt>
                <c:pt idx="6">
                  <c:v>10.4</c:v>
                </c:pt>
                <c:pt idx="7">
                  <c:v>14.1</c:v>
                </c:pt>
                <c:pt idx="8">
                  <c:v>10.8</c:v>
                </c:pt>
                <c:pt idx="9">
                  <c:v>13.2</c:v>
                </c:pt>
                <c:pt idx="10">
                  <c:v>9.4</c:v>
                </c:pt>
                <c:pt idx="11">
                  <c:v>11.3</c:v>
                </c:pt>
                <c:pt idx="12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C0-4EC7-81DF-A681BF9EC3AE}"/>
            </c:ext>
          </c:extLst>
        </c:ser>
        <c:ser>
          <c:idx val="1"/>
          <c:order val="2"/>
          <c:tx>
            <c:v>Goal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Scorecard!$C$3:$O$3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(Scorecard!$Q$22,Scorecard!$Q$22,Scorecard!$Q$22,Scorecard!$Q$22,Scorecard!$Q$22,Scorecard!$Q$22,Scorecard!$Q$22,Scorecard!$Q$22,Scorecard!$Q$22,Scorecard!$Q$22,Scorecard!$Q$22,Scorecard!$Q$22,Scorecard!$Q$22)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C0-4EC7-81DF-A681BF9EC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356213295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Refunds</a:t>
                </a:r>
              </a:p>
            </c:rich>
          </c:tx>
          <c:layout>
            <c:manualLayout>
              <c:xMode val="edge"/>
              <c:yMode val="edge"/>
              <c:x val="9.9889450595167153E-3"/>
              <c:y val="0.37846684026701388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_);_(* \(#,##0\);_(* &quot;-&quot;??_);_(@_)" sourceLinked="1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56213295"/>
        <c:crosses val="autoZero"/>
        <c:crossBetween val="between"/>
      </c:valAx>
      <c:dateAx>
        <c:axId val="3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"/>
        <c:crosses val="autoZero"/>
        <c:auto val="1"/>
        <c:lblOffset val="100"/>
        <c:baseTimeUnit val="months"/>
      </c:dateAx>
      <c:valAx>
        <c:axId val="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TAT (Days)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0777777777777778"/>
          <c:y val="0.92798690671031092"/>
          <c:w val="0.81666666666666665"/>
          <c:h val="3.927986906710311E-2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Payroll Processing - Monthly Payroll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7213752127137958E-2"/>
          <c:y val="0.10210807612739785"/>
          <c:w val="0.80486919904242749"/>
          <c:h val="0.735283134993904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Entry'!$A$14</c:f>
              <c:strCache>
                <c:ptCount val="1"/>
                <c:pt idx="0">
                  <c:v>Payees on Monthly Payroll</c:v>
                </c:pt>
              </c:strCache>
            </c:strRef>
          </c:tx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Entry'!$B$14:$N$14</c:f>
              <c:numCache>
                <c:formatCode>#,##0</c:formatCode>
                <c:ptCount val="13"/>
                <c:pt idx="0">
                  <c:v>339863</c:v>
                </c:pt>
                <c:pt idx="1">
                  <c:v>342453</c:v>
                </c:pt>
                <c:pt idx="2">
                  <c:v>343534</c:v>
                </c:pt>
                <c:pt idx="3">
                  <c:v>343874</c:v>
                </c:pt>
                <c:pt idx="4">
                  <c:v>344183</c:v>
                </c:pt>
                <c:pt idx="5">
                  <c:v>344377</c:v>
                </c:pt>
                <c:pt idx="6">
                  <c:v>344646</c:v>
                </c:pt>
                <c:pt idx="7">
                  <c:v>346346</c:v>
                </c:pt>
                <c:pt idx="8">
                  <c:v>346754</c:v>
                </c:pt>
                <c:pt idx="9">
                  <c:v>347170</c:v>
                </c:pt>
                <c:pt idx="10">
                  <c:v>347664</c:v>
                </c:pt>
                <c:pt idx="11">
                  <c:v>348144</c:v>
                </c:pt>
                <c:pt idx="12">
                  <c:v>348694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14-467D-86BB-A161F574F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3389488"/>
        <c:axId val="1"/>
      </c:barChart>
      <c:lineChart>
        <c:grouping val="standard"/>
        <c:varyColors val="0"/>
        <c:ser>
          <c:idx val="1"/>
          <c:order val="1"/>
          <c:tx>
            <c:strRef>
              <c:f>'Data Entry'!$A$15</c:f>
              <c:strCache>
                <c:ptCount val="1"/>
                <c:pt idx="0">
                  <c:v>Amount Paid – Monthly Payroll</c:v>
                </c:pt>
              </c:strCache>
            </c:strRef>
          </c:tx>
          <c:marker>
            <c:symbol val="none"/>
          </c:marker>
          <c:val>
            <c:numRef>
              <c:f>'Data Entry'!$B$15:$N$15</c:f>
              <c:numCache>
                <c:formatCode>"$"#,##0</c:formatCode>
                <c:ptCount val="13"/>
                <c:pt idx="0">
                  <c:v>559580101.16999996</c:v>
                </c:pt>
                <c:pt idx="1">
                  <c:v>565258281.73000002</c:v>
                </c:pt>
                <c:pt idx="2">
                  <c:v>567435851.13</c:v>
                </c:pt>
                <c:pt idx="3">
                  <c:v>568196828.67999995</c:v>
                </c:pt>
                <c:pt idx="4">
                  <c:v>569063767.50999999</c:v>
                </c:pt>
                <c:pt idx="5">
                  <c:v>569271646.58000004</c:v>
                </c:pt>
                <c:pt idx="6">
                  <c:v>670424863.63999999</c:v>
                </c:pt>
                <c:pt idx="7">
                  <c:v>573976758.74000001</c:v>
                </c:pt>
                <c:pt idx="8">
                  <c:v>576102991.53999996</c:v>
                </c:pt>
                <c:pt idx="9">
                  <c:v>576503502.33000004</c:v>
                </c:pt>
                <c:pt idx="10">
                  <c:v>577533813.76999998</c:v>
                </c:pt>
                <c:pt idx="11">
                  <c:v>578636313.28999996</c:v>
                </c:pt>
                <c:pt idx="12">
                  <c:v>580345129.99000001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14-467D-86BB-A161F574F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1333389488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338948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1.3191899550436682E-2"/>
                <c:y val="0.36892810997926889"/>
              </c:manualLayout>
            </c:layout>
            <c:tx>
              <c:rich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r>
                    <a:rPr lang="en-US"/>
                    <a:t>Payees (thousands)</a:t>
                  </a:r>
                </a:p>
              </c:rich>
            </c:tx>
          </c:dispUnitsLbl>
        </c:dispUnits>
      </c:valAx>
      <c:catAx>
        <c:axId val="3"/>
        <c:scaling>
          <c:orientation val="minMax"/>
        </c:scaling>
        <c:delete val="1"/>
        <c:axPos val="b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680000000"/>
          <c:min val="540000000"/>
        </c:scaling>
        <c:delete val="0"/>
        <c:axPos val="r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Monthly Payroll (millions)</a:t>
                </a:r>
              </a:p>
            </c:rich>
          </c:tx>
          <c:overlay val="0"/>
        </c:title>
        <c:numFmt formatCode="&quot;$&quot;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  <c:dispUnits>
          <c:builtInUnit val="millions"/>
        </c:dispUnits>
      </c:valAx>
    </c:plotArea>
    <c:legend>
      <c:legendPos val="r"/>
      <c:layout>
        <c:manualLayout>
          <c:xMode val="edge"/>
          <c:yMode val="edge"/>
          <c:x val="0.24505494505494504"/>
          <c:y val="0.95"/>
          <c:w val="0.50219780219780219"/>
          <c:h val="3.6363636363636362E-2"/>
        </c:manualLayout>
      </c:layout>
      <c:overlay val="0"/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ORBIT Self Service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1.3769317296876351E-2"/>
                  <c:y val="1.04060895565058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06-42D2-A63E-94EB88FEBCC2}"/>
                </c:ext>
              </c:extLst>
            </c:dLbl>
            <c:dLbl>
              <c:idx val="2"/>
              <c:layout>
                <c:manualLayout>
                  <c:x val="-3.0646592252891465E-2"/>
                  <c:y val="-3.896744374426721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06-42D2-A63E-94EB88FEBCC2}"/>
                </c:ext>
              </c:extLst>
            </c:dLbl>
            <c:dLbl>
              <c:idx val="3"/>
              <c:layout>
                <c:manualLayout>
                  <c:x val="-9.0654437426090969E-3"/>
                  <c:y val="1.320483956146941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06-42D2-A63E-94EB88FEBCC2}"/>
                </c:ext>
              </c:extLst>
            </c:dLbl>
            <c:dLbl>
              <c:idx val="7"/>
              <c:layout>
                <c:manualLayout>
                  <c:x val="-0.23677246113466585"/>
                  <c:y val="-7.65497278044480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06-42D2-A63E-94EB88FEBCC2}"/>
                </c:ext>
              </c:extLst>
            </c:dLbl>
            <c:dLbl>
              <c:idx val="8"/>
              <c:layout>
                <c:manualLayout>
                  <c:x val="-0.1327630584638459"/>
                  <c:y val="-5.18071322779055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06-42D2-A63E-94EB88FEBCC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'Data Entry'!$A$83:$A$92</c:f>
              <c:strCache>
                <c:ptCount val="10"/>
                <c:pt idx="0">
                  <c:v>Retirement Estimates</c:v>
                </c:pt>
                <c:pt idx="1">
                  <c:v>Service Purchase Estimates</c:v>
                </c:pt>
                <c:pt idx="2">
                  <c:v>Beneficiary Updates</c:v>
                </c:pt>
                <c:pt idx="3">
                  <c:v>Transfer Benefit</c:v>
                </c:pt>
                <c:pt idx="4">
                  <c:v>Forms</c:v>
                </c:pt>
                <c:pt idx="5">
                  <c:v>Annual Statements</c:v>
                </c:pt>
                <c:pt idx="6">
                  <c:v>Direct Deposit</c:v>
                </c:pt>
                <c:pt idx="7">
                  <c:v>Statement of Account</c:v>
                </c:pt>
                <c:pt idx="8">
                  <c:v>Maintain Address</c:v>
                </c:pt>
                <c:pt idx="9">
                  <c:v>Tax</c:v>
                </c:pt>
              </c:strCache>
            </c:strRef>
          </c:cat>
          <c:val>
            <c:numRef>
              <c:f>'Data Entry'!$EU$83:$EU$92</c:f>
              <c:numCache>
                <c:formatCode>General</c:formatCode>
                <c:ptCount val="10"/>
                <c:pt idx="0">
                  <c:v>1542796</c:v>
                </c:pt>
                <c:pt idx="1">
                  <c:v>69740</c:v>
                </c:pt>
                <c:pt idx="2">
                  <c:v>328140</c:v>
                </c:pt>
                <c:pt idx="3">
                  <c:v>138958</c:v>
                </c:pt>
                <c:pt idx="4">
                  <c:v>165988</c:v>
                </c:pt>
                <c:pt idx="5">
                  <c:v>305789</c:v>
                </c:pt>
                <c:pt idx="6">
                  <c:v>58766</c:v>
                </c:pt>
                <c:pt idx="7">
                  <c:v>138664</c:v>
                </c:pt>
                <c:pt idx="8">
                  <c:v>11899</c:v>
                </c:pt>
                <c:pt idx="9">
                  <c:v>90225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06-42D2-A63E-94EB88FEBC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Educational Retirement Group - Correspondence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0958357128435867"/>
          <c:y val="0.10867809451201353"/>
          <c:w val="0.71173645100738558"/>
          <c:h val="0.72222251341123966"/>
        </c:manualLayout>
      </c:layout>
      <c:barChart>
        <c:barDir val="col"/>
        <c:grouping val="clustered"/>
        <c:varyColors val="0"/>
        <c:ser>
          <c:idx val="0"/>
          <c:order val="0"/>
          <c:tx>
            <c:v>Correspondence Answered</c:v>
          </c:tx>
          <c:invertIfNegative val="0"/>
          <c:cat>
            <c:numRef>
              <c:f>'Data Entry'!$B$3:$N$3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'Data Entry'!$B$13:$N$13</c:f>
              <c:numCache>
                <c:formatCode>0</c:formatCode>
                <c:ptCount val="13"/>
                <c:pt idx="0">
                  <c:v>5097</c:v>
                </c:pt>
                <c:pt idx="1">
                  <c:v>5359</c:v>
                </c:pt>
                <c:pt idx="2">
                  <c:v>4658</c:v>
                </c:pt>
                <c:pt idx="3">
                  <c:v>5634</c:v>
                </c:pt>
                <c:pt idx="4">
                  <c:v>5347</c:v>
                </c:pt>
                <c:pt idx="5">
                  <c:v>6223</c:v>
                </c:pt>
                <c:pt idx="6">
                  <c:v>3992</c:v>
                </c:pt>
                <c:pt idx="7">
                  <c:v>4967</c:v>
                </c:pt>
                <c:pt idx="8">
                  <c:v>9575</c:v>
                </c:pt>
                <c:pt idx="9">
                  <c:v>7201</c:v>
                </c:pt>
                <c:pt idx="10">
                  <c:v>8483</c:v>
                </c:pt>
                <c:pt idx="11">
                  <c:v>6854</c:v>
                </c:pt>
                <c:pt idx="12">
                  <c:v>7263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8D-4FEF-A9DE-A23B4253F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805151"/>
        <c:axId val="1"/>
      </c:barChart>
      <c:lineChart>
        <c:grouping val="standard"/>
        <c:varyColors val="0"/>
        <c:ser>
          <c:idx val="1"/>
          <c:order val="1"/>
          <c:tx>
            <c:v>TAT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Scorecard!$C$3:$M$3</c:f>
              <c:numCache>
                <c:formatCode>mmm\-yy</c:formatCode>
                <c:ptCount val="11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</c:numCache>
            </c:numRef>
          </c:cat>
          <c:val>
            <c:numRef>
              <c:f>'Data Entry'!$B$74:$N$74</c:f>
              <c:numCache>
                <c:formatCode>0.0</c:formatCode>
                <c:ptCount val="13"/>
                <c:pt idx="0">
                  <c:v>4.9000000000000004</c:v>
                </c:pt>
                <c:pt idx="1">
                  <c:v>4.7</c:v>
                </c:pt>
                <c:pt idx="2">
                  <c:v>6.3</c:v>
                </c:pt>
                <c:pt idx="3">
                  <c:v>6.6</c:v>
                </c:pt>
                <c:pt idx="4">
                  <c:v>6.4</c:v>
                </c:pt>
                <c:pt idx="5">
                  <c:v>7.2</c:v>
                </c:pt>
                <c:pt idx="6">
                  <c:v>7.6</c:v>
                </c:pt>
                <c:pt idx="7">
                  <c:v>6.8</c:v>
                </c:pt>
                <c:pt idx="8">
                  <c:v>7</c:v>
                </c:pt>
                <c:pt idx="9">
                  <c:v>7.6</c:v>
                </c:pt>
                <c:pt idx="10">
                  <c:v>7.7</c:v>
                </c:pt>
                <c:pt idx="11">
                  <c:v>5.4</c:v>
                </c:pt>
                <c:pt idx="12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8D-4FEF-A9DE-A23B4253F459}"/>
            </c:ext>
          </c:extLst>
        </c:ser>
        <c:ser>
          <c:idx val="2"/>
          <c:order val="2"/>
          <c:tx>
            <c:v>Goal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Scorecard!$C$3:$M$3</c:f>
              <c:numCache>
                <c:formatCode>mmm\-yy</c:formatCode>
                <c:ptCount val="11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</c:numCache>
            </c:numRef>
          </c:cat>
          <c:val>
            <c:numRef>
              <c:f>(Scorecard!$Q$34,Scorecard!$Q$34,Scorecard!$Q$34,Scorecard!$Q$34,Scorecard!$Q$34,Scorecard!$Q$34,Scorecard!$Q$34,Scorecard!$Q$34,Scorecard!$Q$34,Scorecard!$Q$34,Scorecard!$Q$34,Scorecard!$Q$34,Scorecard!$Q$34)</c:f>
              <c:numCache>
                <c:formatCode>General</c:formatCode>
                <c:ptCount val="13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  <c:pt idx="12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8D-4FEF-A9DE-A23B4253F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131805151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/>
          <a:lstStyle/>
          <a:p>
            <a:pPr>
              <a:defRPr sz="1200"/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Correspondence</a:t>
                </a:r>
              </a:p>
            </c:rich>
          </c:tx>
          <c:layout>
            <c:manualLayout>
              <c:xMode val="edge"/>
              <c:yMode val="edge"/>
              <c:x val="5.3435551325315106E-2"/>
              <c:y val="0.28422314079121347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1805151"/>
        <c:crosses val="autoZero"/>
        <c:crossBetween val="between"/>
      </c:valAx>
      <c:dateAx>
        <c:axId val="3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"/>
        <c:crosses val="autoZero"/>
        <c:auto val="1"/>
        <c:lblOffset val="100"/>
        <c:baseTimeUnit val="months"/>
      </c:dateAx>
      <c:valAx>
        <c:axId val="4"/>
        <c:scaling>
          <c:orientation val="minMax"/>
          <c:min val="0"/>
        </c:scaling>
        <c:delete val="0"/>
        <c:axPos val="r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Time (Days)</a:t>
                </a:r>
              </a:p>
            </c:rich>
          </c:tx>
          <c:layout>
            <c:manualLayout>
              <c:xMode val="edge"/>
              <c:yMode val="edge"/>
              <c:x val="0.95796429292492291"/>
              <c:y val="0.3233838810995827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overlay val="0"/>
      <c:txPr>
        <a:bodyPr/>
        <a:lstStyle/>
        <a:p>
          <a:pPr>
            <a:defRPr sz="101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02397525135345"/>
          <c:y val="0.2008512377839739"/>
          <c:w val="0.80375882249057617"/>
          <c:h val="0.5677070913427211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153187058114254E-2"/>
          <c:y val="0.85645573601374481"/>
          <c:w val="0.92346018232639715"/>
          <c:h val="0.12992851983795581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0.82774</cdr:x>
      <cdr:y>0.48951</cdr:y>
    </cdr:from>
    <cdr:to>
      <cdr:x>0.91095</cdr:x>
      <cdr:y>0.54338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03695" y="2858139"/>
          <a:ext cx="714110" cy="314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CBFB8FD5-7CAC-4D88-AB8B-E2700EF65FCB}" type="TxLink">
            <a:rPr lang="en-US" sz="1600" b="0" i="0" u="none" strike="noStrike">
              <a:solidFill>
                <a:sysClr val="windowText" lastClr="000000"/>
              </a:solidFill>
              <a:latin typeface="+mn-lt"/>
              <a:cs typeface="Arial"/>
            </a:rPr>
            <a:pPr/>
            <a:t> 1,326 </a:t>
          </a:fld>
          <a:endParaRPr lang="en-US" sz="1600" b="0">
            <a:solidFill>
              <a:sysClr val="windowText" lastClr="000000"/>
            </a:solidFill>
            <a:latin typeface="+mn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0.87675</cdr:x>
      <cdr:y>0.25978</cdr:y>
    </cdr:from>
    <cdr:to>
      <cdr:x>0.95671</cdr:x>
      <cdr:y>0.31316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13949" y="1512163"/>
          <a:ext cx="758234" cy="310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F40223C0-ACA6-481A-8E02-92EA5833BEDF}" type="TxLink">
            <a:rPr lang="en-US" sz="1600" b="0" i="0" u="none" strike="noStrike">
              <a:solidFill>
                <a:srgbClr val="000000"/>
              </a:solidFill>
              <a:latin typeface="+mn-lt"/>
              <a:cs typeface="Times New Roman"/>
            </a:rPr>
            <a:pPr/>
            <a:t>934</a:t>
          </a:fld>
          <a:endParaRPr lang="en-US" sz="1600">
            <a:latin typeface="+mn-l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0.84417</cdr:x>
      <cdr:y>0.12207</cdr:y>
    </cdr:from>
    <cdr:to>
      <cdr:x>0.90213</cdr:x>
      <cdr:y>0.18197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10525" y="704850"/>
          <a:ext cx="552450" cy="3524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0.85957</cdr:x>
      <cdr:y>0.2137</cdr:y>
    </cdr:from>
    <cdr:to>
      <cdr:x>0.92677</cdr:x>
      <cdr:y>0.26264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8162871" y="1247741"/>
          <a:ext cx="638159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>
              <a:latin typeface="+mn-lt"/>
            </a:rPr>
            <a:t>270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0.82426</cdr:x>
      <cdr:y>0.14956</cdr:y>
    </cdr:from>
    <cdr:to>
      <cdr:x>0.89971</cdr:x>
      <cdr:y>0.20394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72366" y="866171"/>
          <a:ext cx="648939" cy="310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09B510E5-F455-44AA-9BD7-2257E43B6D7C}" type="TxLink">
            <a:rPr lang="en-US" sz="1600" b="0" i="0" u="none" strike="noStrike">
              <a:solidFill>
                <a:srgbClr val="000000"/>
              </a:solidFill>
              <a:latin typeface="+mn-lt"/>
              <a:cs typeface="Arial"/>
            </a:rPr>
            <a:pPr/>
            <a:t>1226</a:t>
          </a:fld>
          <a:endParaRPr lang="en-US" sz="1600">
            <a:latin typeface="+mn-lt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0.84648</cdr:x>
      <cdr:y>0.08932</cdr:y>
    </cdr:from>
    <cdr:to>
      <cdr:x>0.98829</cdr:x>
      <cdr:y>0.16956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34250" y="561975"/>
          <a:ext cx="1228725" cy="504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/>
            <a:t>Data is</a:t>
          </a:r>
          <a:r>
            <a:rPr lang="en-US" sz="1200" baseline="0"/>
            <a:t> for last 12 months.</a:t>
          </a:r>
          <a:endParaRPr lang="en-US" sz="12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0.85824</cdr:x>
      <cdr:y>0.27233</cdr:y>
    </cdr:from>
    <cdr:to>
      <cdr:x>0.92747</cdr:x>
      <cdr:y>0.3162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438972" y="1714569"/>
          <a:ext cx="600068" cy="2762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19F9633B-72F2-4E95-8B77-73D87BD6039B}" type="TxLink">
            <a:rPr lang="en-US" sz="1600" b="0" i="0" u="none" strike="noStrike">
              <a:solidFill>
                <a:srgbClr val="000000"/>
              </a:solidFill>
              <a:latin typeface="+mn-lt"/>
              <a:cs typeface="Arial"/>
            </a:rPr>
            <a:pPr/>
            <a:t>7263</a:t>
          </a:fld>
          <a:endParaRPr lang="en-US" sz="1600">
            <a:latin typeface="+mn-lt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0.00731</cdr:x>
      <cdr:y>0.01383</cdr:y>
    </cdr:from>
    <cdr:to>
      <cdr:x>0.24083</cdr:x>
      <cdr:y>0.09416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284" y="86942"/>
          <a:ext cx="2021633" cy="504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lnSpc>
              <a:spcPts val="1100"/>
            </a:lnSpc>
          </a:pPr>
          <a:r>
            <a:rPr lang="en-US" sz="1200"/>
            <a:t>FY 21/22 Counseling =</a:t>
          </a:r>
          <a:r>
            <a:rPr lang="en-US" sz="1200" baseline="0"/>
            <a:t> 2,466</a:t>
          </a:r>
          <a:endParaRPr lang="en-US" sz="1200"/>
        </a:p>
        <a:p xmlns:a="http://schemas.openxmlformats.org/drawingml/2006/main">
          <a:pPr>
            <a:lnSpc>
              <a:spcPts val="1300"/>
            </a:lnSpc>
          </a:pPr>
          <a:r>
            <a:rPr lang="en-US" sz="1200"/>
            <a:t>Annual Goal = 2,480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0.90658</cdr:x>
      <cdr:y>0.51892</cdr:y>
    </cdr:from>
    <cdr:to>
      <cdr:x>0.9901</cdr:x>
      <cdr:y>0.56431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858018" y="3267143"/>
          <a:ext cx="723931" cy="285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B86BBBC8-974E-4078-94A5-E88E881D5F13}" type="TxLink">
            <a:rPr lang="en-US" sz="1600" b="0" i="0" u="none" strike="noStrike">
              <a:solidFill>
                <a:srgbClr val="000000"/>
              </a:solidFill>
              <a:latin typeface="+mn-lt"/>
              <a:cs typeface="Arial"/>
            </a:rPr>
            <a:pPr/>
            <a:t>15:42</a:t>
          </a:fld>
          <a:endParaRPr lang="en-US" sz="1600">
            <a:latin typeface="+mn-lt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0.84068</cdr:x>
      <cdr:y>0.33738</cdr:y>
    </cdr:from>
    <cdr:to>
      <cdr:x>0.93958</cdr:x>
      <cdr:y>0.38579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86765" y="2124127"/>
          <a:ext cx="857240" cy="3047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901B6129-CE27-4118-B1E4-436BB810DFC1}" type="TxLink">
            <a:rPr lang="en-US" sz="1600" b="0" i="0" u="none" strike="noStrike">
              <a:solidFill>
                <a:srgbClr val="000000"/>
              </a:solidFill>
              <a:latin typeface="+mn-lt"/>
              <a:cs typeface="Arial"/>
            </a:rPr>
            <a:pPr/>
            <a:t>21899</a:t>
          </a:fld>
          <a:endParaRPr lang="en-US" sz="1600">
            <a:latin typeface="+mn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/>
          <a:lstStyle>
            <a:lvl1pPr algn="r">
              <a:defRPr sz="1200"/>
            </a:lvl1pPr>
          </a:lstStyle>
          <a:p>
            <a:fld id="{E2EC79DB-347E-514C-AD81-8487B2D74C58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 anchor="b"/>
          <a:lstStyle>
            <a:lvl1pPr algn="r">
              <a:defRPr sz="1200"/>
            </a:lvl1pPr>
          </a:lstStyle>
          <a:p>
            <a:fld id="{57EA3A59-FC8D-634A-BE51-2F78068E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64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/>
          <a:lstStyle>
            <a:lvl1pPr algn="r">
              <a:defRPr sz="1200"/>
            </a:lvl1pPr>
          </a:lstStyle>
          <a:p>
            <a:fld id="{13FF2700-6301-DE4F-A5E9-1EBC3AEF0051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03" tIns="46451" rIns="92903" bIns="464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903" tIns="46451" rIns="92903" bIns="4645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903" tIns="46451" rIns="92903" bIns="46451" rtlCol="0" anchor="b"/>
          <a:lstStyle>
            <a:lvl1pPr algn="r">
              <a:defRPr sz="1200"/>
            </a:lvl1pPr>
          </a:lstStyle>
          <a:p>
            <a:fld id="{693ED445-7360-1145-AF4C-4CE28F6FB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843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97375" y="3591452"/>
            <a:ext cx="4557713" cy="22098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600" b="1" i="0">
                <a:solidFill>
                  <a:srgbClr val="003C7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5638" y="1081088"/>
            <a:ext cx="8488362" cy="230981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404" y="5976885"/>
            <a:ext cx="5069941" cy="65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8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341" y="6335335"/>
            <a:ext cx="2999318" cy="38614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and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74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2368786"/>
            <a:ext cx="8229600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Level 2, Arial 18pt.</a:t>
            </a:r>
          </a:p>
          <a:p>
            <a:pPr lvl="1"/>
            <a:r>
              <a:rPr lang="en-US" dirty="0"/>
              <a:t>Level 3, Arial 16pt.</a:t>
            </a:r>
          </a:p>
          <a:p>
            <a:pPr lvl="2"/>
            <a:r>
              <a:rPr lang="en-US" dirty="0"/>
              <a:t>Level 4, Arial 14pt.</a:t>
            </a:r>
          </a:p>
          <a:p>
            <a:pPr lvl="3"/>
            <a:r>
              <a:rPr lang="en-US" dirty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419916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Graph or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341" y="6335335"/>
            <a:ext cx="2999318" cy="38614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and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33301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007165"/>
            <a:ext cx="8229600" cy="5208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Level 2, Arial 18pt.</a:t>
            </a:r>
          </a:p>
          <a:p>
            <a:pPr lvl="1"/>
            <a:r>
              <a:rPr lang="en-US" dirty="0"/>
              <a:t>Level 3, Arial 16pt.</a:t>
            </a:r>
          </a:p>
          <a:p>
            <a:pPr lvl="2"/>
            <a:r>
              <a:rPr lang="en-US" dirty="0"/>
              <a:t>Level 4, Arial 14pt.</a:t>
            </a:r>
          </a:p>
          <a:p>
            <a:pPr lvl="3"/>
            <a:r>
              <a:rPr lang="en-US" dirty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139214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and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557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199" y="2368601"/>
            <a:ext cx="4559503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Level 2, Arial 18pt.</a:t>
            </a:r>
          </a:p>
          <a:p>
            <a:pPr lvl="1"/>
            <a:r>
              <a:rPr lang="en-US" dirty="0"/>
              <a:t>Level 3, Arial 16pt.</a:t>
            </a:r>
          </a:p>
          <a:p>
            <a:pPr lvl="2"/>
            <a:r>
              <a:rPr lang="en-US" dirty="0"/>
              <a:t>Level 4, Arial 14pt.</a:t>
            </a:r>
          </a:p>
          <a:p>
            <a:pPr lvl="3"/>
            <a:r>
              <a:rPr lang="en-US" dirty="0"/>
              <a:t>Level 5, Arial 12 pt.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263488" y="2369383"/>
            <a:ext cx="3423312" cy="2278088"/>
          </a:xfrm>
        </p:spPr>
        <p:txBody>
          <a:bodyPr>
            <a:normAutofit/>
          </a:bodyPr>
          <a:lstStyle>
            <a:lvl1pPr>
              <a:defRPr sz="1800">
                <a:latin typeface="Arial"/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341" y="6335335"/>
            <a:ext cx="2999318" cy="38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04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Presentation title and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FD5B-1D4B-384D-B877-CBDB77895A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2586"/>
            <a:ext cx="9183214" cy="1594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0714" y="4098362"/>
            <a:ext cx="8572500" cy="1525311"/>
          </a:xfrm>
          <a:solidFill>
            <a:srgbClr val="003C71"/>
          </a:solidFill>
          <a:ln>
            <a:noFill/>
          </a:ln>
        </p:spPr>
        <p:txBody>
          <a:bodyPr lIns="365760" tIns="320040" anchor="t">
            <a:normAutofit/>
          </a:bodyPr>
          <a:lstStyle>
            <a:lvl1pPr marL="0" algn="l">
              <a:spcBef>
                <a:spcPts val="0"/>
              </a:spcBef>
              <a:defRPr sz="2600" b="1" i="0" cap="none" baseline="0">
                <a:ln>
                  <a:noFill/>
                </a:ln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/>
              <a:t>Transition 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254" y="239335"/>
            <a:ext cx="4914706" cy="63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1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r>
              <a:rPr lang="en-US" dirty="0"/>
              <a:t>Presentation title and 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fld id="{FB3BFD5B-1D4B-384D-B877-CBDB77895A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6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6" r:id="rId4"/>
    <p:sldLayoutId id="2147483651" r:id="rId5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5827" y="3591452"/>
            <a:ext cx="8489262" cy="2209800"/>
          </a:xfrm>
        </p:spPr>
        <p:txBody>
          <a:bodyPr>
            <a:norm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Arial" panose="020B0604020202020204" pitchFamily="34" charset="0"/>
              </a:rPr>
              <a:t>TEACHERS’ AND STATE EMPLOYEES’ RETIREMENT SYSTEM &amp; LOCAL GOVERNMENTAL EMPLOYEES’ RETIREMENT SYSTEM </a:t>
            </a:r>
            <a:endParaRPr lang="en-US" sz="1800" b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Administrative Update</a:t>
            </a:r>
          </a:p>
          <a:p>
            <a:pPr algn="ctr"/>
            <a:r>
              <a:rPr lang="en-US" sz="1600">
                <a:solidFill>
                  <a:srgbClr val="000000"/>
                </a:solidFill>
                <a:latin typeface="Arial" panose="020B0604020202020204" pitchFamily="34" charset="0"/>
              </a:rPr>
              <a:t>July 28, 2022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01" b="258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78948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19E4C2A-8CB6-44FC-802E-2771F9133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970467"/>
              </p:ext>
            </p:extLst>
          </p:nvPr>
        </p:nvGraphicFramePr>
        <p:xfrm>
          <a:off x="238125" y="280988"/>
          <a:ext cx="8667750" cy="5974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9354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defRPr sz="2400" b="1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/>
              <a:t>Educational Retirement Group – 2021/2022 Fiscal Year </a:t>
            </a:r>
          </a:p>
          <a:p>
            <a:pPr algn="ctr">
              <a:defRPr sz="2400" b="1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/>
              <a:t>  Meetings and Webinars      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227702"/>
              </p:ext>
            </p:extLst>
          </p:nvPr>
        </p:nvGraphicFramePr>
        <p:xfrm>
          <a:off x="542925" y="1007164"/>
          <a:ext cx="3800475" cy="4805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57715"/>
              </p:ext>
            </p:extLst>
          </p:nvPr>
        </p:nvGraphicFramePr>
        <p:xfrm>
          <a:off x="4513811" y="1455362"/>
          <a:ext cx="435292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6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 </a:t>
                      </a:r>
                    </a:p>
                    <a:p>
                      <a:pPr algn="ctr"/>
                      <a:r>
                        <a:rPr lang="en-US" dirty="0"/>
                        <a:t>Jul 2021 -  YTD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Attendees</a:t>
                      </a:r>
                    </a:p>
                    <a:p>
                      <a:pPr algn="ctr"/>
                      <a:r>
                        <a:rPr lang="en-US" baseline="0" dirty="0"/>
                        <a:t>Jul 2021 - YTD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Employer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Webinar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9,869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10,869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Annual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59333"/>
              </p:ext>
            </p:extLst>
          </p:nvPr>
        </p:nvGraphicFramePr>
        <p:xfrm>
          <a:off x="238124" y="280988"/>
          <a:ext cx="4105275" cy="5812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E175E59-E8B7-4B0F-AA3E-761888370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652666"/>
              </p:ext>
            </p:extLst>
          </p:nvPr>
        </p:nvGraphicFramePr>
        <p:xfrm>
          <a:off x="238123" y="213114"/>
          <a:ext cx="4105274" cy="5880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9BAEC56-4815-4C84-9CEA-17AEDC189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732705"/>
              </p:ext>
            </p:extLst>
          </p:nvPr>
        </p:nvGraphicFramePr>
        <p:xfrm>
          <a:off x="238125" y="280988"/>
          <a:ext cx="3935523" cy="5880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A2B3D2C-62E7-4198-B1F1-459A21240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682804"/>
              </p:ext>
            </p:extLst>
          </p:nvPr>
        </p:nvGraphicFramePr>
        <p:xfrm>
          <a:off x="238125" y="280988"/>
          <a:ext cx="3528117" cy="5880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79111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94697CA-ED5F-411D-B268-B6A8A5602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03203"/>
              </p:ext>
            </p:extLst>
          </p:nvPr>
        </p:nvGraphicFramePr>
        <p:xfrm>
          <a:off x="243416" y="285750"/>
          <a:ext cx="8657167" cy="5979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2630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EDDEE8-CA8C-4140-A70F-75570824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31298B7-0F08-498C-A9FD-73B7B025B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238079"/>
              </p:ext>
            </p:extLst>
          </p:nvPr>
        </p:nvGraphicFramePr>
        <p:xfrm>
          <a:off x="243416" y="285750"/>
          <a:ext cx="8657167" cy="5997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351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2915277-DFE4-4E92-8631-0F7E490A65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066878"/>
              </p:ext>
            </p:extLst>
          </p:nvPr>
        </p:nvGraphicFramePr>
        <p:xfrm>
          <a:off x="238125" y="280987"/>
          <a:ext cx="8667750" cy="5947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4654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9959B9-3576-4974-BCE1-D439CE553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13FE97B-D300-473D-A24F-0708AC384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47526"/>
              </p:ext>
            </p:extLst>
          </p:nvPr>
        </p:nvGraphicFramePr>
        <p:xfrm>
          <a:off x="238125" y="280988"/>
          <a:ext cx="8667750" cy="5965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9726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Policy, Planning &amp; Compliance</a:t>
            </a:r>
          </a:p>
        </p:txBody>
      </p:sp>
    </p:spTree>
    <p:extLst>
      <p:ext uri="{BB962C8B-B14F-4D97-AF65-F5344CB8AC3E}">
        <p14:creationId xmlns:p14="http://schemas.microsoft.com/office/powerpoint/2010/main" val="2462735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Contribution-Based Benefit Cap (CBBC) Liabilities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529 retirements since January 2015 have required an additional employer contribution based on the CBBC as of 7/6/2022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200 invoices are for LGERS employers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329 invoices are for TSERS employers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CBBC liabilities invoiced as of 7/6/2022 exceeds $51.8 million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Average invoice cost: $97,994.90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CBBC liabilities range in cost from less than $100 to more than $600,000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462 of the retirements, employers have paid required contributions in full</a:t>
            </a:r>
          </a:p>
          <a:p>
            <a:pPr marL="628650"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CBBC liabilities collected: exceeds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$42.0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million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78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06" y="5001096"/>
            <a:ext cx="1834591" cy="7521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08" y="2587530"/>
            <a:ext cx="1834591" cy="7521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07" y="4196574"/>
            <a:ext cx="1834591" cy="7521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08" y="3392052"/>
            <a:ext cx="1834591" cy="75218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094903" y="2747366"/>
            <a:ext cx="4008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Thomas Causey, Executive Director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89493" y="4329475"/>
            <a:ext cx="300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(919) 814-4195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89493" y="5116015"/>
            <a:ext cx="4639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3200 Atlantic Avenue, Raleigh, NC 27604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3504" y="3542935"/>
            <a:ext cx="4008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thomas.causey@nctreasurer.com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09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</a:t>
            </a:r>
          </a:p>
        </p:txBody>
      </p:sp>
    </p:spTree>
    <p:extLst>
      <p:ext uri="{BB962C8B-B14F-4D97-AF65-F5344CB8AC3E}">
        <p14:creationId xmlns:p14="http://schemas.microsoft.com/office/powerpoint/2010/main" val="3748923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1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53201"/>
              </p:ext>
            </p:extLst>
          </p:nvPr>
        </p:nvGraphicFramePr>
        <p:xfrm>
          <a:off x="280987" y="509588"/>
          <a:ext cx="8582025" cy="5737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8294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96268F8-93A7-4B70-8D52-2796529FB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28947"/>
              </p:ext>
            </p:extLst>
          </p:nvPr>
        </p:nvGraphicFramePr>
        <p:xfrm>
          <a:off x="72428" y="518583"/>
          <a:ext cx="9008198" cy="5746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781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01D6AC7-4E12-4BAC-9070-A193F2729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280507"/>
              </p:ext>
            </p:extLst>
          </p:nvPr>
        </p:nvGraphicFramePr>
        <p:xfrm>
          <a:off x="-1" y="509588"/>
          <a:ext cx="9144001" cy="5737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7715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E2902C92-FB86-8148-B840-703ADAED68F2}" type="slidenum">
              <a:rPr lang="en-US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defTabSz="914400">
                <a:spcAft>
                  <a:spcPts val="600"/>
                </a:spcAft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7F8FBF-B069-42D6-BC34-E01EAB523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184702"/>
              </p:ext>
            </p:extLst>
          </p:nvPr>
        </p:nvGraphicFramePr>
        <p:xfrm>
          <a:off x="72428" y="518583"/>
          <a:ext cx="9071572" cy="5746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66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CE708F2-027B-4F7B-8826-E0ADEBE16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690746"/>
              </p:ext>
            </p:extLst>
          </p:nvPr>
        </p:nvGraphicFramePr>
        <p:xfrm>
          <a:off x="238125" y="280988"/>
          <a:ext cx="8667750" cy="5993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9360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665214"/>
              </p:ext>
            </p:extLst>
          </p:nvPr>
        </p:nvGraphicFramePr>
        <p:xfrm>
          <a:off x="238125" y="280988"/>
          <a:ext cx="8667750" cy="5965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78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02C92-FB86-8148-B840-703ADAED68F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333375"/>
            <a:ext cx="8229600" cy="558800"/>
          </a:xfrm>
        </p:spPr>
        <p:txBody>
          <a:bodyPr>
            <a:normAutofit/>
          </a:bodyPr>
          <a:lstStyle/>
          <a:p>
            <a:pPr marL="0" indent="0" algn="ctr">
              <a:buNone/>
              <a:defRPr sz="2400" b="1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2909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B45D6149D72843A5A6BE13FE70E5E9" ma:contentTypeVersion="10" ma:contentTypeDescription="Create a new document." ma:contentTypeScope="" ma:versionID="d8c1904f65bf04388f6fc43bc4283990">
  <xsd:schema xmlns:xsd="http://www.w3.org/2001/XMLSchema" xmlns:xs="http://www.w3.org/2001/XMLSchema" xmlns:p="http://schemas.microsoft.com/office/2006/metadata/properties" xmlns:ns2="1b9e605d-6da6-421e-84a6-6502d598475a" targetNamespace="http://schemas.microsoft.com/office/2006/metadata/properties" ma:root="true" ma:fieldsID="2c37f592261d58c0fe4ab0c95f8a52f0" ns2:_="">
    <xsd:import namespace="1b9e605d-6da6-421e-84a6-6502d59847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e605d-6da6-421e-84a6-6502d598475a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b9e605d-6da6-421e-84a6-6502d598475a">SZA3YSNECVJS-1411251714-268</_dlc_DocId>
    <_dlc_DocIdUrl xmlns="1b9e605d-6da6-421e-84a6-6502d598475a">
      <Url>https://compass.nctreasurer.com/ret/RSDLeadership/_layouts/15/DocIdRedir.aspx?ID=SZA3YSNECVJS-1411251714-268</Url>
      <Description>SZA3YSNECVJS-1411251714-268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D3B226D-E683-42B2-85A4-B152774FDF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119481-D463-406D-A238-F96A01480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9e605d-6da6-421e-84a6-6502d59847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7EC178-A30A-4CEE-903B-9C06146CAE79}">
  <ds:schemaRefs>
    <ds:schemaRef ds:uri="http://purl.org/dc/elements/1.1/"/>
    <ds:schemaRef ds:uri="http://schemas.openxmlformats.org/package/2006/metadata/core-properties"/>
    <ds:schemaRef ds:uri="1b9e605d-6da6-421e-84a6-6502d598475a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2A46907-32AA-499A-8E73-03C07CF5DFC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347</Words>
  <Application>Microsoft Office PowerPoint</Application>
  <PresentationFormat>On-screen Show (4:3)</PresentationFormat>
  <Paragraphs>100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Lucida Grande</vt:lpstr>
      <vt:lpstr>Office Theme</vt:lpstr>
      <vt:lpstr>PowerPoint Presentation</vt:lpstr>
      <vt:lpstr>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Member Services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Policy, Planning &amp; Compliance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Cristin Conner</dc:creator>
  <cp:lastModifiedBy>Lisa Norris</cp:lastModifiedBy>
  <cp:revision>268</cp:revision>
  <dcterms:created xsi:type="dcterms:W3CDTF">2021-02-09T14:59:59Z</dcterms:created>
  <dcterms:modified xsi:type="dcterms:W3CDTF">2022-07-22T15:25:38Z</dcterms:modified>
</cp:coreProperties>
</file>