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customXml/itemProps3.xml" ContentType="application/vnd.openxmlformats-officedocument.customXml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9" d="100"/>
          <a:sy n="109" d="100"/>
        </p:scale>
        <p:origin x="-192" y="-1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customXml" Target="../customXml/item4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79D23-2FE8-49B2-8E08-78CB1485AA14}" type="datetimeFigureOut">
              <a:rPr lang="en-US" smtClean="0"/>
              <a:t>7/22/2014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FAEC7-0A40-4088-AED7-BD250D540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187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79D23-2FE8-49B2-8E08-78CB1485AA14}" type="datetimeFigureOut">
              <a:rPr lang="en-US" smtClean="0"/>
              <a:t>7/22/2014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FAEC7-0A40-4088-AED7-BD250D540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138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79D23-2FE8-49B2-8E08-78CB1485AA14}" type="datetimeFigureOut">
              <a:rPr lang="en-US" smtClean="0"/>
              <a:t>7/22/2014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FAEC7-0A40-4088-AED7-BD250D540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129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79D23-2FE8-49B2-8E08-78CB1485AA14}" type="datetimeFigureOut">
              <a:rPr lang="en-US" smtClean="0"/>
              <a:t>7/22/2014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FAEC7-0A40-4088-AED7-BD250D540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4547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79D23-2FE8-49B2-8E08-78CB1485AA14}" type="datetimeFigureOut">
              <a:rPr lang="en-US" smtClean="0"/>
              <a:t>7/22/2014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FAEC7-0A40-4088-AED7-BD250D540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819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79D23-2FE8-49B2-8E08-78CB1485AA14}" type="datetimeFigureOut">
              <a:rPr lang="en-US" smtClean="0"/>
              <a:t>7/22/2014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FAEC7-0A40-4088-AED7-BD250D540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343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79D23-2FE8-49B2-8E08-78CB1485AA14}" type="datetimeFigureOut">
              <a:rPr lang="en-US" smtClean="0"/>
              <a:t>7/22/2014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FAEC7-0A40-4088-AED7-BD250D540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2012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79D23-2FE8-49B2-8E08-78CB1485AA14}" type="datetimeFigureOut">
              <a:rPr lang="en-US" smtClean="0"/>
              <a:t>7/22/2014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FAEC7-0A40-4088-AED7-BD250D540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4134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79D23-2FE8-49B2-8E08-78CB1485AA14}" type="datetimeFigureOut">
              <a:rPr lang="en-US" smtClean="0"/>
              <a:t>7/22/2014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FAEC7-0A40-4088-AED7-BD250D540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0622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79D23-2FE8-49B2-8E08-78CB1485AA14}" type="datetimeFigureOut">
              <a:rPr lang="en-US" smtClean="0"/>
              <a:t>7/22/2014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FAEC7-0A40-4088-AED7-BD250D540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6468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79D23-2FE8-49B2-8E08-78CB1485AA14}" type="datetimeFigureOut">
              <a:rPr lang="en-US" smtClean="0"/>
              <a:t>7/22/2014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FAEC7-0A40-4088-AED7-BD250D540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1230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79D23-2FE8-49B2-8E08-78CB1485AA14}" type="datetimeFigureOut">
              <a:rPr lang="en-US" smtClean="0"/>
              <a:t>7/22/2014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2FAEC7-0A40-4088-AED7-BD250D540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674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5" name="Straight Connector 204"/>
          <p:cNvCxnSpPr/>
          <p:nvPr/>
        </p:nvCxnSpPr>
        <p:spPr>
          <a:xfrm>
            <a:off x="5603234" y="3754496"/>
            <a:ext cx="9388" cy="1718179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7" name="Rectangle 186"/>
          <p:cNvSpPr/>
          <p:nvPr/>
        </p:nvSpPr>
        <p:spPr>
          <a:xfrm>
            <a:off x="5485729" y="4469468"/>
            <a:ext cx="922483" cy="533400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4" name="Straight Connector 53"/>
          <p:cNvCxnSpPr/>
          <p:nvPr/>
        </p:nvCxnSpPr>
        <p:spPr>
          <a:xfrm flipV="1">
            <a:off x="6174091" y="2376709"/>
            <a:ext cx="1" cy="1364286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>
            <a:off x="8073158" y="1692321"/>
            <a:ext cx="7506" cy="376825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>
            <a:off x="1295399" y="1697251"/>
            <a:ext cx="0" cy="228288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>
            <a:off x="3048000" y="1696939"/>
            <a:ext cx="0" cy="228288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>
            <a:off x="2792701" y="2948778"/>
            <a:ext cx="0" cy="228288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>
            <a:off x="3010913" y="3170555"/>
            <a:ext cx="0" cy="228288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6174091" y="1698627"/>
            <a:ext cx="0" cy="370519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>
            <a:off x="7905171" y="1840858"/>
            <a:ext cx="0" cy="228288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>
            <a:endCxn id="41" idx="0"/>
          </p:cNvCxnSpPr>
          <p:nvPr/>
        </p:nvCxnSpPr>
        <p:spPr>
          <a:xfrm flipH="1">
            <a:off x="4879152" y="3055944"/>
            <a:ext cx="11299" cy="1839635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/>
          <p:nvPr/>
        </p:nvCxnSpPr>
        <p:spPr>
          <a:xfrm>
            <a:off x="7298317" y="3065830"/>
            <a:ext cx="16883" cy="2228851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>
            <a:off x="1906012" y="3177066"/>
            <a:ext cx="3032" cy="274459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34"/>
          <p:cNvSpPr/>
          <p:nvPr/>
        </p:nvSpPr>
        <p:spPr>
          <a:xfrm>
            <a:off x="1444771" y="3352800"/>
            <a:ext cx="922483" cy="474510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3" name="Straight Connector 62"/>
          <p:cNvCxnSpPr/>
          <p:nvPr/>
        </p:nvCxnSpPr>
        <p:spPr>
          <a:xfrm flipV="1">
            <a:off x="1295399" y="2077939"/>
            <a:ext cx="0" cy="249451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 flipV="1">
            <a:off x="3329707" y="2077938"/>
            <a:ext cx="0" cy="249451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 flipV="1">
            <a:off x="5734337" y="2077937"/>
            <a:ext cx="0" cy="249451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 flipV="1">
            <a:off x="7905171" y="2077936"/>
            <a:ext cx="0" cy="249451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flipH="1" flipV="1">
            <a:off x="4682546" y="4326986"/>
            <a:ext cx="2" cy="220189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800100" y="2971800"/>
            <a:ext cx="0" cy="5715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8382000" y="2932960"/>
            <a:ext cx="0" cy="1162912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3200400" y="381000"/>
            <a:ext cx="2590800" cy="1066800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048000" y="479048"/>
            <a:ext cx="28193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N.C. Supplemental Retirement Board of Trustees</a:t>
            </a:r>
          </a:p>
          <a:p>
            <a:pPr algn="ctr"/>
            <a:endParaRPr lang="en-US" sz="800" b="1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  <a:p>
            <a:pPr algn="ctr"/>
            <a:r>
              <a:rPr lang="en-US" sz="1200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N.C. Treasurer Janet Cowell, Chair</a:t>
            </a:r>
            <a:endParaRPr lang="en-US" sz="1200" b="1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909043" y="1839724"/>
            <a:ext cx="1568375" cy="1132076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28600" y="1828800"/>
            <a:ext cx="1600200" cy="1143000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426036" y="1837794"/>
            <a:ext cx="1690833" cy="1119978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315200" y="1828800"/>
            <a:ext cx="1600200" cy="1143000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1909043" y="1853488"/>
            <a:ext cx="15714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Prudential</a:t>
            </a:r>
          </a:p>
          <a:p>
            <a:pPr algn="ctr"/>
            <a:r>
              <a:rPr lang="en-US" sz="900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Third Party Administrator</a:t>
            </a:r>
          </a:p>
          <a:p>
            <a:pPr algn="ctr"/>
            <a:r>
              <a:rPr lang="en-US" sz="900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401(k) &amp; 457(b)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828801" y="2392097"/>
            <a:ext cx="164861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50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Recordkeeping, education, compliance, employer reporting, communications, monitoring federal </a:t>
            </a:r>
            <a:r>
              <a:rPr lang="en-US" sz="750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legislation</a:t>
            </a:r>
            <a:r>
              <a:rPr lang="en-US" sz="750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28600" y="1828800"/>
            <a:ext cx="1600200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CliftonLarsonAllen</a:t>
            </a:r>
            <a:endParaRPr lang="en-US" sz="1000" b="1" dirty="0" smtClean="0">
              <a:solidFill>
                <a:schemeClr val="accent1">
                  <a:lumMod val="50000"/>
                </a:schemeClr>
              </a:solidFill>
              <a:latin typeface="+mj-lt"/>
            </a:endParaRPr>
          </a:p>
          <a:p>
            <a:pPr algn="ctr"/>
            <a:r>
              <a:rPr lang="en-US" sz="900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Auditor</a:t>
            </a:r>
            <a:endParaRPr lang="en-US" sz="900" b="1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52905" y="2168157"/>
            <a:ext cx="1828800" cy="6694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50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Reviews financial statements, ensures compliance with applicable regulations, examines Plans’ internal control structure, examines transactions for material weaknesses or fraud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257473" y="2186970"/>
            <a:ext cx="1734127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50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Monitors performance and provides oversight of investment options, reports issues with performance or management, reviews Plans’ portfolio structure and makes recommendations for asset reallocation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391400" y="1828800"/>
            <a:ext cx="1447800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Mercer</a:t>
            </a:r>
          </a:p>
          <a:p>
            <a:pPr algn="ctr"/>
            <a:r>
              <a:rPr lang="en-US" sz="900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Investment Consultant</a:t>
            </a:r>
            <a:endParaRPr lang="en-US" sz="900" b="1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280318" y="2077939"/>
            <a:ext cx="203488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N.C. Department of State Treasurer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949079" y="3207618"/>
            <a:ext cx="922483" cy="533400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2478372" y="3362417"/>
            <a:ext cx="913387" cy="609600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2381534" y="3470702"/>
            <a:ext cx="101022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State Street</a:t>
            </a:r>
          </a:p>
          <a:p>
            <a:pPr algn="ctr"/>
            <a:r>
              <a:rPr lang="en-US" sz="900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Custodian</a:t>
            </a:r>
            <a:endParaRPr lang="en-US" sz="900" b="1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8004365" y="3980118"/>
            <a:ext cx="922483" cy="533400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" name="Rectangle 35"/>
          <p:cNvSpPr/>
          <p:nvPr/>
        </p:nvSpPr>
        <p:spPr>
          <a:xfrm>
            <a:off x="1447800" y="3936068"/>
            <a:ext cx="922483" cy="533400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1444769" y="4549361"/>
            <a:ext cx="922483" cy="470152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4454697" y="3798413"/>
            <a:ext cx="942388" cy="533400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5512628" y="3190918"/>
            <a:ext cx="1045659" cy="463149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4454590" y="3180918"/>
            <a:ext cx="942388" cy="533400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6976147" y="3806452"/>
            <a:ext cx="922483" cy="533400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6914093" y="4490092"/>
            <a:ext cx="984537" cy="522074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304800" y="3344787"/>
            <a:ext cx="922483" cy="533400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0" name="Straight Connector 59"/>
          <p:cNvCxnSpPr/>
          <p:nvPr/>
        </p:nvCxnSpPr>
        <p:spPr>
          <a:xfrm>
            <a:off x="1906011" y="3177066"/>
            <a:ext cx="1095666" cy="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4865383" y="3055944"/>
            <a:ext cx="2441375" cy="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 flipV="1">
            <a:off x="1291935" y="1686015"/>
            <a:ext cx="6781222" cy="6306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 flipV="1">
            <a:off x="4505034" y="1447800"/>
            <a:ext cx="0" cy="249451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6" name="Picture 9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381000"/>
            <a:ext cx="1155192" cy="1142828"/>
          </a:xfrm>
          <a:prstGeom prst="rect">
            <a:avLst/>
          </a:prstGeom>
        </p:spPr>
      </p:pic>
      <p:sp>
        <p:nvSpPr>
          <p:cNvPr id="97" name="TextBox 96"/>
          <p:cNvSpPr txBox="1"/>
          <p:nvPr/>
        </p:nvSpPr>
        <p:spPr>
          <a:xfrm>
            <a:off x="8004366" y="3370356"/>
            <a:ext cx="922483" cy="507831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Liana </a:t>
            </a:r>
            <a:r>
              <a:rPr lang="en-US" sz="900" b="1" dirty="0" err="1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Magner</a:t>
            </a:r>
            <a:endParaRPr lang="en-US" sz="900" b="1" dirty="0" smtClean="0">
              <a:solidFill>
                <a:schemeClr val="accent1">
                  <a:lumMod val="50000"/>
                </a:schemeClr>
              </a:solidFill>
              <a:latin typeface="+mj-lt"/>
            </a:endParaRPr>
          </a:p>
          <a:p>
            <a:pPr algn="ctr"/>
            <a:r>
              <a:rPr lang="en-US" sz="900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Partner</a:t>
            </a:r>
          </a:p>
          <a:p>
            <a:pPr algn="ctr"/>
            <a:r>
              <a:rPr lang="en-US" sz="900" b="1" dirty="0" smtClean="0">
                <a:solidFill>
                  <a:schemeClr val="tx2"/>
                </a:solidFill>
                <a:latin typeface="+mj-lt"/>
              </a:rPr>
              <a:t>404-</a:t>
            </a:r>
            <a:r>
              <a:rPr lang="en-US" sz="900" b="1" dirty="0">
                <a:solidFill>
                  <a:schemeClr val="tx2"/>
                </a:solidFill>
                <a:latin typeface="+mj-lt"/>
              </a:rPr>
              <a:t>442-3261</a:t>
            </a:r>
            <a:endParaRPr lang="en-US" sz="900" b="1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7928743" y="3980118"/>
            <a:ext cx="107372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Kelly Henson</a:t>
            </a:r>
          </a:p>
          <a:p>
            <a:pPr algn="ctr"/>
            <a:r>
              <a:rPr lang="en-US" sz="900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Principal</a:t>
            </a:r>
          </a:p>
          <a:p>
            <a:pPr algn="ctr"/>
            <a:r>
              <a:rPr lang="en-US" sz="900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404-442-3277</a:t>
            </a:r>
            <a:endParaRPr lang="en-US" sz="900" b="1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6937310" y="3796054"/>
            <a:ext cx="10428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Kevin SigRist</a:t>
            </a:r>
          </a:p>
          <a:p>
            <a:pPr algn="ctr"/>
            <a:r>
              <a:rPr lang="en-US" sz="700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Chief Investment Officer</a:t>
            </a:r>
          </a:p>
          <a:p>
            <a:pPr algn="ctr"/>
            <a:r>
              <a:rPr lang="en-US" sz="900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919-807-3118</a:t>
            </a:r>
            <a:endParaRPr lang="en-US" sz="900" b="1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101" name="TextBox 100"/>
          <p:cNvSpPr txBox="1"/>
          <p:nvPr/>
        </p:nvSpPr>
        <p:spPr>
          <a:xfrm>
            <a:off x="4459655" y="3819155"/>
            <a:ext cx="94238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Steve Toole</a:t>
            </a:r>
          </a:p>
          <a:p>
            <a:pPr algn="ctr"/>
            <a:r>
              <a:rPr lang="en-US" sz="900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Director, RSD</a:t>
            </a:r>
          </a:p>
          <a:p>
            <a:pPr algn="ctr"/>
            <a:r>
              <a:rPr lang="en-US" sz="900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919-508-5303</a:t>
            </a:r>
            <a:endParaRPr lang="en-US" sz="900" b="1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108" name="TextBox 107"/>
          <p:cNvSpPr txBox="1"/>
          <p:nvPr/>
        </p:nvSpPr>
        <p:spPr>
          <a:xfrm>
            <a:off x="4454697" y="3163914"/>
            <a:ext cx="946716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Retirement Systems Division</a:t>
            </a:r>
          </a:p>
        </p:txBody>
      </p:sp>
      <p:sp>
        <p:nvSpPr>
          <p:cNvPr id="109" name="TextBox 108"/>
          <p:cNvSpPr txBox="1"/>
          <p:nvPr/>
        </p:nvSpPr>
        <p:spPr>
          <a:xfrm>
            <a:off x="5451368" y="3260500"/>
            <a:ext cx="110691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 Legal &amp; Finance</a:t>
            </a:r>
            <a:endParaRPr lang="en-US" sz="900" b="1" dirty="0" smtClean="0">
              <a:solidFill>
                <a:schemeClr val="accent1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110" name="TextBox 109"/>
          <p:cNvSpPr txBox="1"/>
          <p:nvPr/>
        </p:nvSpPr>
        <p:spPr>
          <a:xfrm>
            <a:off x="6817689" y="3185777"/>
            <a:ext cx="1272013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Investment Management Division</a:t>
            </a:r>
          </a:p>
        </p:txBody>
      </p:sp>
      <p:sp>
        <p:nvSpPr>
          <p:cNvPr id="111" name="TextBox 110"/>
          <p:cNvSpPr txBox="1"/>
          <p:nvPr/>
        </p:nvSpPr>
        <p:spPr>
          <a:xfrm>
            <a:off x="1357826" y="3344787"/>
            <a:ext cx="107084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Robert Luciani</a:t>
            </a:r>
          </a:p>
          <a:p>
            <a:pPr algn="ctr"/>
            <a:r>
              <a:rPr lang="en-US" sz="900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VP, Key Accounts</a:t>
            </a:r>
          </a:p>
          <a:p>
            <a:pPr algn="ctr"/>
            <a:r>
              <a:rPr lang="en-US" sz="900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570-341-6336</a:t>
            </a:r>
            <a:endParaRPr lang="en-US" sz="900" b="1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112" name="TextBox 111"/>
          <p:cNvSpPr txBox="1"/>
          <p:nvPr/>
        </p:nvSpPr>
        <p:spPr>
          <a:xfrm>
            <a:off x="1447800" y="3891944"/>
            <a:ext cx="91050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Michael McCann</a:t>
            </a:r>
            <a:endParaRPr lang="en-US" sz="800" b="1" dirty="0" smtClean="0">
              <a:solidFill>
                <a:schemeClr val="accent1">
                  <a:lumMod val="50000"/>
                </a:schemeClr>
              </a:solidFill>
              <a:latin typeface="+mj-lt"/>
            </a:endParaRPr>
          </a:p>
          <a:p>
            <a:pPr algn="ctr"/>
            <a:r>
              <a:rPr lang="en-US" sz="700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Prudential Retirement</a:t>
            </a:r>
          </a:p>
          <a:p>
            <a:pPr algn="ctr"/>
            <a:r>
              <a:rPr lang="en-US" sz="800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919- </a:t>
            </a:r>
            <a:r>
              <a:rPr lang="en-US" sz="800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441-3464</a:t>
            </a:r>
          </a:p>
        </p:txBody>
      </p:sp>
      <p:sp>
        <p:nvSpPr>
          <p:cNvPr id="113" name="TextBox 112"/>
          <p:cNvSpPr txBox="1"/>
          <p:nvPr/>
        </p:nvSpPr>
        <p:spPr>
          <a:xfrm>
            <a:off x="1396499" y="4573237"/>
            <a:ext cx="1006043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Thomas Conlon</a:t>
            </a:r>
            <a:endParaRPr lang="en-US" sz="800" b="1" dirty="0" smtClean="0">
              <a:solidFill>
                <a:schemeClr val="accent1">
                  <a:lumMod val="50000"/>
                </a:schemeClr>
              </a:solidFill>
              <a:latin typeface="+mj-lt"/>
            </a:endParaRPr>
          </a:p>
          <a:p>
            <a:pPr algn="ctr"/>
            <a:r>
              <a:rPr lang="en-US" sz="700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Relationship Manager</a:t>
            </a:r>
          </a:p>
          <a:p>
            <a:pPr algn="ctr"/>
            <a:r>
              <a:rPr lang="en-US" sz="800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570-341-6570</a:t>
            </a:r>
            <a:endParaRPr lang="en-US" sz="800" b="1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477418" y="1868877"/>
            <a:ext cx="129576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900" b="1" dirty="0" smtClean="0">
              <a:solidFill>
                <a:schemeClr val="accent1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518602" y="2388789"/>
            <a:ext cx="1463353" cy="55399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750" dirty="0">
                <a:solidFill>
                  <a:schemeClr val="accent1">
                    <a:lumMod val="50000"/>
                  </a:schemeClr>
                </a:solidFill>
              </a:rPr>
              <a:t>Recordkeeping, education, compliance, employer reporting, communications, monitoring federal legislation.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3590166" y="1816329"/>
            <a:ext cx="16065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1000" b="1" dirty="0">
                <a:solidFill>
                  <a:srgbClr val="4F81BD">
                    <a:lumMod val="50000"/>
                  </a:srgbClr>
                </a:solidFill>
              </a:rPr>
              <a:t>TIAA-CREF</a:t>
            </a:r>
          </a:p>
          <a:p>
            <a:pPr lvl="0" algn="ctr"/>
            <a:r>
              <a:rPr lang="en-US" sz="900" b="1" dirty="0">
                <a:solidFill>
                  <a:srgbClr val="4F81BD">
                    <a:lumMod val="50000"/>
                  </a:srgbClr>
                </a:solidFill>
              </a:rPr>
              <a:t>Third Party Administrator 403(b) Program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3575004" y="2405762"/>
            <a:ext cx="152399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750" dirty="0">
                <a:solidFill>
                  <a:srgbClr val="4F81BD">
                    <a:lumMod val="50000"/>
                  </a:srgbClr>
                </a:solidFill>
              </a:rPr>
              <a:t>Recordkeeping, education, compliance, employer reporting, communications, monitoring federal legislation.</a:t>
            </a:r>
          </a:p>
        </p:txBody>
      </p:sp>
      <p:cxnSp>
        <p:nvCxnSpPr>
          <p:cNvPr id="130" name="Straight Connector 129"/>
          <p:cNvCxnSpPr/>
          <p:nvPr/>
        </p:nvCxnSpPr>
        <p:spPr>
          <a:xfrm flipV="1">
            <a:off x="3909707" y="1698627"/>
            <a:ext cx="0" cy="2315148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8360" y="3190918"/>
            <a:ext cx="867533" cy="550077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8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9879" y="3841956"/>
            <a:ext cx="875107" cy="538188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5004" y="1811620"/>
            <a:ext cx="1606595" cy="11461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25" name="TextBox 1024"/>
          <p:cNvSpPr txBox="1"/>
          <p:nvPr/>
        </p:nvSpPr>
        <p:spPr>
          <a:xfrm>
            <a:off x="3590166" y="1868877"/>
            <a:ext cx="1591433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900" b="1" dirty="0" smtClean="0">
                <a:solidFill>
                  <a:srgbClr val="4F81BD">
                    <a:lumMod val="50000"/>
                  </a:srgbClr>
                </a:solidFill>
              </a:rPr>
              <a:t>TIAA CREF</a:t>
            </a:r>
          </a:p>
          <a:p>
            <a:pPr lvl="0" algn="ctr"/>
            <a:r>
              <a:rPr lang="en-US" sz="900" b="1" dirty="0" smtClean="0">
                <a:solidFill>
                  <a:srgbClr val="4F81BD">
                    <a:lumMod val="50000"/>
                  </a:srgbClr>
                </a:solidFill>
              </a:rPr>
              <a:t>Third </a:t>
            </a:r>
            <a:r>
              <a:rPr lang="en-US" sz="900" b="1" dirty="0">
                <a:solidFill>
                  <a:srgbClr val="4F81BD">
                    <a:lumMod val="50000"/>
                  </a:srgbClr>
                </a:solidFill>
              </a:rPr>
              <a:t>Party </a:t>
            </a:r>
            <a:r>
              <a:rPr lang="en-US" sz="900" b="1" dirty="0" smtClean="0">
                <a:solidFill>
                  <a:srgbClr val="4F81BD">
                    <a:lumMod val="50000"/>
                  </a:srgbClr>
                </a:solidFill>
              </a:rPr>
              <a:t>Administrator</a:t>
            </a:r>
          </a:p>
          <a:p>
            <a:pPr lvl="0" algn="ctr"/>
            <a:r>
              <a:rPr lang="en-US" sz="900" b="1" dirty="0" smtClean="0">
                <a:solidFill>
                  <a:srgbClr val="4F81BD">
                    <a:lumMod val="50000"/>
                  </a:srgbClr>
                </a:solidFill>
              </a:rPr>
              <a:t>403(b) Program</a:t>
            </a:r>
            <a:endParaRPr lang="en-US" sz="900" b="1" dirty="0">
              <a:solidFill>
                <a:srgbClr val="4F81BD">
                  <a:lumMod val="50000"/>
                </a:srgbClr>
              </a:solidFill>
            </a:endParaRPr>
          </a:p>
        </p:txBody>
      </p:sp>
      <p:sp>
        <p:nvSpPr>
          <p:cNvPr id="1029" name="TextBox 1028"/>
          <p:cNvSpPr txBox="1"/>
          <p:nvPr/>
        </p:nvSpPr>
        <p:spPr>
          <a:xfrm>
            <a:off x="3582584" y="2417802"/>
            <a:ext cx="159143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750" dirty="0">
                <a:solidFill>
                  <a:srgbClr val="4F81BD">
                    <a:lumMod val="50000"/>
                  </a:srgbClr>
                </a:solidFill>
              </a:rPr>
              <a:t>Recordkeeping, education, compliance, employer reporting, communications, monitoring federal legislation.</a:t>
            </a:r>
          </a:p>
        </p:txBody>
      </p:sp>
      <p:sp>
        <p:nvSpPr>
          <p:cNvPr id="1030" name="TextBox 1029"/>
          <p:cNvSpPr txBox="1"/>
          <p:nvPr/>
        </p:nvSpPr>
        <p:spPr>
          <a:xfrm>
            <a:off x="3483522" y="3216786"/>
            <a:ext cx="8523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Bruce Corcoran</a:t>
            </a:r>
          </a:p>
          <a:p>
            <a:r>
              <a:rPr lang="en-US" sz="800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Vice </a:t>
            </a:r>
            <a:r>
              <a:rPr lang="en-US" sz="800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President</a:t>
            </a:r>
          </a:p>
          <a:p>
            <a:r>
              <a:rPr lang="en-US" sz="800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704-988-5503</a:t>
            </a:r>
            <a:endParaRPr lang="en-US" sz="800" b="1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1031" name="TextBox 1030"/>
          <p:cNvSpPr txBox="1"/>
          <p:nvPr/>
        </p:nvSpPr>
        <p:spPr>
          <a:xfrm>
            <a:off x="3431440" y="3841956"/>
            <a:ext cx="9413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Jamie </a:t>
            </a:r>
            <a:r>
              <a:rPr lang="en-US" sz="800" b="1" dirty="0" err="1">
                <a:solidFill>
                  <a:schemeClr val="accent1">
                    <a:lumMod val="50000"/>
                  </a:schemeClr>
                </a:solidFill>
                <a:latin typeface="+mj-lt"/>
              </a:rPr>
              <a:t>Summerlin</a:t>
            </a:r>
            <a:endParaRPr lang="en-US" sz="800" b="1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  <a:p>
            <a:r>
              <a:rPr lang="en-US" sz="700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Managing Director</a:t>
            </a:r>
            <a:r>
              <a:rPr lang="en-US" sz="800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, Institutional K-12 </a:t>
            </a:r>
          </a:p>
          <a:p>
            <a:r>
              <a:rPr lang="en-US" sz="800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704-988-2391</a:t>
            </a:r>
            <a:endParaRPr lang="en-US" sz="800" b="1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115" name="TextBox 114"/>
          <p:cNvSpPr txBox="1"/>
          <p:nvPr/>
        </p:nvSpPr>
        <p:spPr>
          <a:xfrm>
            <a:off x="6763188" y="4497668"/>
            <a:ext cx="13371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Tim </a:t>
            </a:r>
            <a:r>
              <a:rPr lang="en-US" sz="800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Viezer</a:t>
            </a:r>
          </a:p>
          <a:p>
            <a:pPr algn="ctr"/>
            <a:r>
              <a:rPr lang="en-US" sz="800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Portfolio </a:t>
            </a:r>
            <a:r>
              <a:rPr lang="en-US" sz="800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Director</a:t>
            </a:r>
          </a:p>
          <a:p>
            <a:pPr algn="ctr"/>
            <a:r>
              <a:rPr lang="en-US" sz="800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919-807-3102</a:t>
            </a:r>
            <a:endParaRPr lang="en-US" sz="800" b="1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116" name="Rectangle 115"/>
          <p:cNvSpPr/>
          <p:nvPr/>
        </p:nvSpPr>
        <p:spPr>
          <a:xfrm>
            <a:off x="5020846" y="5980366"/>
            <a:ext cx="762241" cy="533400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7" name="Rectangle 116"/>
          <p:cNvSpPr/>
          <p:nvPr/>
        </p:nvSpPr>
        <p:spPr>
          <a:xfrm>
            <a:off x="4085549" y="5980366"/>
            <a:ext cx="890679" cy="533400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Rectangle 117"/>
          <p:cNvSpPr/>
          <p:nvPr/>
        </p:nvSpPr>
        <p:spPr>
          <a:xfrm>
            <a:off x="3244390" y="5997309"/>
            <a:ext cx="811383" cy="533400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TextBox 122"/>
          <p:cNvSpPr txBox="1"/>
          <p:nvPr/>
        </p:nvSpPr>
        <p:spPr>
          <a:xfrm>
            <a:off x="3175120" y="5981522"/>
            <a:ext cx="939680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800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Rosita </a:t>
            </a:r>
            <a:r>
              <a:rPr lang="en-US" sz="800" b="1" dirty="0" err="1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Sabrosso</a:t>
            </a:r>
            <a:r>
              <a:rPr lang="en-US" sz="800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-</a:t>
            </a:r>
          </a:p>
          <a:p>
            <a:pPr algn="ctr"/>
            <a:r>
              <a:rPr lang="en-US" sz="800" b="1" dirty="0" err="1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Rennick</a:t>
            </a:r>
            <a:endParaRPr lang="en-US" sz="800" b="1" dirty="0" smtClean="0">
              <a:solidFill>
                <a:schemeClr val="accent1">
                  <a:lumMod val="50000"/>
                </a:schemeClr>
              </a:solidFill>
              <a:latin typeface="+mj-lt"/>
            </a:endParaRPr>
          </a:p>
          <a:p>
            <a:pPr algn="ctr"/>
            <a:r>
              <a:rPr lang="en-US" sz="800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Marketing Officer</a:t>
            </a:r>
          </a:p>
          <a:p>
            <a:pPr algn="ctr"/>
            <a:r>
              <a:rPr lang="en-US" sz="800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 919-508-5348</a:t>
            </a:r>
          </a:p>
          <a:p>
            <a:pPr algn="ctr"/>
            <a:endParaRPr lang="en-US" dirty="0"/>
          </a:p>
        </p:txBody>
      </p:sp>
      <p:sp>
        <p:nvSpPr>
          <p:cNvPr id="125" name="TextBox 124"/>
          <p:cNvSpPr txBox="1"/>
          <p:nvPr/>
        </p:nvSpPr>
        <p:spPr>
          <a:xfrm>
            <a:off x="5001054" y="5989480"/>
            <a:ext cx="80182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800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Compliance  </a:t>
            </a:r>
          </a:p>
          <a:p>
            <a:pPr algn="ctr"/>
            <a:r>
              <a:rPr lang="en-US" sz="800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New</a:t>
            </a:r>
            <a:r>
              <a:rPr lang="en-US" dirty="0" smtClean="0"/>
              <a:t> </a:t>
            </a:r>
            <a:r>
              <a:rPr lang="en-US" sz="800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Position </a:t>
            </a:r>
          </a:p>
          <a:p>
            <a:pPr algn="ctr"/>
            <a:endParaRPr lang="en-US" dirty="0"/>
          </a:p>
        </p:txBody>
      </p:sp>
      <p:sp>
        <p:nvSpPr>
          <p:cNvPr id="120" name="Rectangle 119"/>
          <p:cNvSpPr/>
          <p:nvPr/>
        </p:nvSpPr>
        <p:spPr>
          <a:xfrm>
            <a:off x="2398188" y="6006017"/>
            <a:ext cx="802212" cy="533400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6" name="TextBox 125"/>
          <p:cNvSpPr txBox="1"/>
          <p:nvPr/>
        </p:nvSpPr>
        <p:spPr>
          <a:xfrm>
            <a:off x="4006631" y="6006017"/>
            <a:ext cx="10485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Rekha Krishnan</a:t>
            </a:r>
          </a:p>
          <a:p>
            <a:pPr algn="ctr"/>
            <a:r>
              <a:rPr lang="en-US" sz="800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Operations Analyst</a:t>
            </a:r>
          </a:p>
          <a:p>
            <a:pPr algn="ctr"/>
            <a:r>
              <a:rPr lang="en-US" sz="800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919-508-5164</a:t>
            </a:r>
            <a:endParaRPr lang="en-US" sz="800" b="1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</p:txBody>
      </p:sp>
      <p:cxnSp>
        <p:nvCxnSpPr>
          <p:cNvPr id="103" name="Straight Connector 102"/>
          <p:cNvCxnSpPr/>
          <p:nvPr/>
        </p:nvCxnSpPr>
        <p:spPr>
          <a:xfrm flipH="1" flipV="1">
            <a:off x="4682549" y="5792358"/>
            <a:ext cx="1642490" cy="9112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 flipH="1">
            <a:off x="2653111" y="5773257"/>
            <a:ext cx="1" cy="216223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/>
          <p:cNvCxnSpPr/>
          <p:nvPr/>
        </p:nvCxnSpPr>
        <p:spPr>
          <a:xfrm>
            <a:off x="5174017" y="5286213"/>
            <a:ext cx="7582" cy="695309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Connector 132"/>
          <p:cNvCxnSpPr/>
          <p:nvPr/>
        </p:nvCxnSpPr>
        <p:spPr>
          <a:xfrm flipH="1">
            <a:off x="3884058" y="4547175"/>
            <a:ext cx="798491" cy="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TextBox 120"/>
          <p:cNvSpPr txBox="1"/>
          <p:nvPr/>
        </p:nvSpPr>
        <p:spPr>
          <a:xfrm>
            <a:off x="238509" y="3344787"/>
            <a:ext cx="10568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Thomas R. Rey, Jr</a:t>
            </a:r>
            <a:r>
              <a:rPr lang="en-US" sz="750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.</a:t>
            </a:r>
          </a:p>
          <a:p>
            <a:pPr algn="ctr"/>
            <a:r>
              <a:rPr lang="en-US" sz="800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Partner </a:t>
            </a:r>
            <a:endParaRPr lang="en-US" sz="800" b="1" dirty="0" smtClean="0">
              <a:solidFill>
                <a:schemeClr val="accent1">
                  <a:lumMod val="50000"/>
                </a:schemeClr>
              </a:solidFill>
              <a:latin typeface="+mj-lt"/>
            </a:endParaRPr>
          </a:p>
          <a:p>
            <a:pPr algn="ctr"/>
            <a:r>
              <a:rPr lang="en-US" sz="800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410-453-0900</a:t>
            </a:r>
          </a:p>
        </p:txBody>
      </p:sp>
      <p:cxnSp>
        <p:nvCxnSpPr>
          <p:cNvPr id="114" name="Straight Connector 113"/>
          <p:cNvCxnSpPr/>
          <p:nvPr/>
        </p:nvCxnSpPr>
        <p:spPr>
          <a:xfrm>
            <a:off x="3884058" y="4547175"/>
            <a:ext cx="0" cy="32924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Rectangle 70"/>
          <p:cNvSpPr/>
          <p:nvPr/>
        </p:nvSpPr>
        <p:spPr>
          <a:xfrm>
            <a:off x="3100446" y="4876415"/>
            <a:ext cx="1057999" cy="533400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TextBox 104"/>
          <p:cNvSpPr txBox="1"/>
          <p:nvPr/>
        </p:nvSpPr>
        <p:spPr>
          <a:xfrm>
            <a:off x="2980806" y="4871692"/>
            <a:ext cx="12694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Deputy Director Communications</a:t>
            </a:r>
          </a:p>
          <a:p>
            <a:pPr algn="ctr"/>
            <a:r>
              <a:rPr lang="en-US" sz="800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Open Position </a:t>
            </a:r>
          </a:p>
        </p:txBody>
      </p:sp>
      <p:sp>
        <p:nvSpPr>
          <p:cNvPr id="41" name="Rectangle 40"/>
          <p:cNvSpPr/>
          <p:nvPr/>
        </p:nvSpPr>
        <p:spPr>
          <a:xfrm>
            <a:off x="4356891" y="4895579"/>
            <a:ext cx="1044522" cy="533400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2" name="Straight Connector 131"/>
          <p:cNvCxnSpPr/>
          <p:nvPr/>
        </p:nvCxnSpPr>
        <p:spPr>
          <a:xfrm>
            <a:off x="4682546" y="5801470"/>
            <a:ext cx="0" cy="178896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5" name="Rectangle 134"/>
          <p:cNvSpPr/>
          <p:nvPr/>
        </p:nvSpPr>
        <p:spPr>
          <a:xfrm>
            <a:off x="5943918" y="6006017"/>
            <a:ext cx="762241" cy="533400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36" name="Straight Connector 135"/>
          <p:cNvCxnSpPr>
            <a:endCxn id="135" idx="0"/>
          </p:cNvCxnSpPr>
          <p:nvPr/>
        </p:nvCxnSpPr>
        <p:spPr>
          <a:xfrm>
            <a:off x="6325038" y="5792357"/>
            <a:ext cx="1" cy="21366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Connector 136"/>
          <p:cNvCxnSpPr/>
          <p:nvPr/>
        </p:nvCxnSpPr>
        <p:spPr>
          <a:xfrm>
            <a:off x="3547780" y="5773257"/>
            <a:ext cx="0" cy="224348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Connector 137"/>
          <p:cNvCxnSpPr/>
          <p:nvPr/>
        </p:nvCxnSpPr>
        <p:spPr>
          <a:xfrm flipH="1">
            <a:off x="2653112" y="5773257"/>
            <a:ext cx="894668" cy="1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" name="TextBox 123"/>
          <p:cNvSpPr txBox="1"/>
          <p:nvPr/>
        </p:nvSpPr>
        <p:spPr>
          <a:xfrm>
            <a:off x="2369528" y="5981522"/>
            <a:ext cx="859531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800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Erica Hinton</a:t>
            </a:r>
          </a:p>
          <a:p>
            <a:pPr algn="ctr"/>
            <a:r>
              <a:rPr lang="en-US" sz="800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Communication</a:t>
            </a:r>
          </a:p>
          <a:p>
            <a:pPr algn="ctr"/>
            <a:r>
              <a:rPr lang="en-US" sz="800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Officer </a:t>
            </a:r>
          </a:p>
          <a:p>
            <a:pPr algn="ctr"/>
            <a:r>
              <a:rPr lang="en-US" sz="800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9</a:t>
            </a:r>
            <a:r>
              <a:rPr lang="en-US" sz="800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19-508-5937</a:t>
            </a:r>
          </a:p>
          <a:p>
            <a:pPr algn="ctr"/>
            <a:endParaRPr lang="en-US" dirty="0"/>
          </a:p>
        </p:txBody>
      </p:sp>
      <p:sp>
        <p:nvSpPr>
          <p:cNvPr id="140" name="Rectangle 139"/>
          <p:cNvSpPr/>
          <p:nvPr/>
        </p:nvSpPr>
        <p:spPr>
          <a:xfrm flipV="1">
            <a:off x="1438278" y="5766058"/>
            <a:ext cx="922483" cy="477054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Rectangle 103"/>
          <p:cNvSpPr/>
          <p:nvPr/>
        </p:nvSpPr>
        <p:spPr>
          <a:xfrm flipV="1">
            <a:off x="1444768" y="5091338"/>
            <a:ext cx="922483" cy="623661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TextBox 92"/>
          <p:cNvSpPr txBox="1"/>
          <p:nvPr/>
        </p:nvSpPr>
        <p:spPr>
          <a:xfrm>
            <a:off x="1396499" y="5730921"/>
            <a:ext cx="98503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Jessica Quimby</a:t>
            </a:r>
          </a:p>
          <a:p>
            <a:pPr algn="ctr"/>
            <a:r>
              <a:rPr lang="en-US" sz="700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Retirement Security Education Consultant</a:t>
            </a:r>
          </a:p>
          <a:p>
            <a:pPr algn="ctr"/>
            <a:r>
              <a:rPr lang="en-US" sz="800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860-539-7127</a:t>
            </a:r>
            <a:endParaRPr lang="en-US" sz="800" b="1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141" name="TextBox 140"/>
          <p:cNvSpPr txBox="1"/>
          <p:nvPr/>
        </p:nvSpPr>
        <p:spPr>
          <a:xfrm>
            <a:off x="1332922" y="5100595"/>
            <a:ext cx="115224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Kathleen Neville</a:t>
            </a:r>
            <a:endParaRPr lang="en-US" sz="800" b="1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  <a:p>
            <a:pPr algn="ctr"/>
            <a:r>
              <a:rPr lang="en-US" sz="700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Director</a:t>
            </a:r>
            <a:r>
              <a:rPr lang="en-US" sz="700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, </a:t>
            </a:r>
            <a:r>
              <a:rPr lang="en-US" sz="600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North Carolina Retirement Security Education Team</a:t>
            </a:r>
          </a:p>
        </p:txBody>
      </p:sp>
      <p:cxnSp>
        <p:nvCxnSpPr>
          <p:cNvPr id="146" name="Straight Connector 145"/>
          <p:cNvCxnSpPr/>
          <p:nvPr/>
        </p:nvCxnSpPr>
        <p:spPr>
          <a:xfrm>
            <a:off x="3429000" y="5428979"/>
            <a:ext cx="0" cy="344279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Straight Connector 147"/>
          <p:cNvCxnSpPr/>
          <p:nvPr/>
        </p:nvCxnSpPr>
        <p:spPr>
          <a:xfrm rot="10800000" flipV="1">
            <a:off x="3429002" y="5428978"/>
            <a:ext cx="1253544" cy="173825"/>
          </a:xfrm>
          <a:prstGeom prst="bentConnector3">
            <a:avLst>
              <a:gd name="adj1" fmla="val -714"/>
            </a:avLst>
          </a:prstGeom>
          <a:ln w="19050">
            <a:solidFill>
              <a:schemeClr val="accent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TextBox 101"/>
          <p:cNvSpPr txBox="1"/>
          <p:nvPr/>
        </p:nvSpPr>
        <p:spPr>
          <a:xfrm>
            <a:off x="4250278" y="4876415"/>
            <a:ext cx="12377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Mary Buonfiglio</a:t>
            </a:r>
          </a:p>
          <a:p>
            <a:pPr algn="ctr"/>
            <a:r>
              <a:rPr lang="en-US" sz="800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Deputy Director,</a:t>
            </a:r>
          </a:p>
          <a:p>
            <a:pPr algn="ctr"/>
            <a:r>
              <a:rPr lang="en-US" sz="800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Supplemental Plans</a:t>
            </a:r>
          </a:p>
          <a:p>
            <a:pPr algn="ctr"/>
            <a:r>
              <a:rPr lang="en-US" sz="800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919-508-5333</a:t>
            </a:r>
            <a:endParaRPr lang="en-US" sz="800" b="1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107" name="TextBox 106"/>
          <p:cNvSpPr txBox="1"/>
          <p:nvPr/>
        </p:nvSpPr>
        <p:spPr>
          <a:xfrm>
            <a:off x="5485728" y="4453667"/>
            <a:ext cx="9224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Blake Thomas</a:t>
            </a:r>
          </a:p>
          <a:p>
            <a:pPr algn="ctr"/>
            <a:r>
              <a:rPr lang="en-US" sz="800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Assistant General Counsel</a:t>
            </a:r>
          </a:p>
          <a:p>
            <a:pPr algn="ctr"/>
            <a:r>
              <a:rPr lang="en-US" sz="800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919-508-1037</a:t>
            </a:r>
            <a:endParaRPr lang="en-US" sz="800" b="1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</p:txBody>
      </p:sp>
      <p:cxnSp>
        <p:nvCxnSpPr>
          <p:cNvPr id="163" name="Straight Connector 162"/>
          <p:cNvCxnSpPr>
            <a:endCxn id="41" idx="3"/>
          </p:cNvCxnSpPr>
          <p:nvPr/>
        </p:nvCxnSpPr>
        <p:spPr>
          <a:xfrm flipH="1" flipV="1">
            <a:off x="5401413" y="5162279"/>
            <a:ext cx="403642" cy="1801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1" name="TextBox 180"/>
          <p:cNvSpPr txBox="1"/>
          <p:nvPr/>
        </p:nvSpPr>
        <p:spPr>
          <a:xfrm>
            <a:off x="5854472" y="6026983"/>
            <a:ext cx="85168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Lisa Page</a:t>
            </a:r>
          </a:p>
          <a:p>
            <a:pPr algn="ctr"/>
            <a:r>
              <a:rPr lang="en-US" sz="700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Administrative  Associate</a:t>
            </a:r>
          </a:p>
          <a:p>
            <a:pPr algn="ctr"/>
            <a:r>
              <a:rPr lang="en-US" sz="800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919-508-5304</a:t>
            </a:r>
            <a:endParaRPr lang="en-US" sz="800" b="1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</p:txBody>
      </p:sp>
      <p:cxnSp>
        <p:nvCxnSpPr>
          <p:cNvPr id="188" name="Straight Connector 187"/>
          <p:cNvCxnSpPr/>
          <p:nvPr/>
        </p:nvCxnSpPr>
        <p:spPr>
          <a:xfrm flipH="1" flipV="1">
            <a:off x="5587876" y="3754496"/>
            <a:ext cx="1007545" cy="2278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Straight Connector 190"/>
          <p:cNvCxnSpPr/>
          <p:nvPr/>
        </p:nvCxnSpPr>
        <p:spPr>
          <a:xfrm>
            <a:off x="6595420" y="3740995"/>
            <a:ext cx="1" cy="21366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Rectangle 71"/>
          <p:cNvSpPr/>
          <p:nvPr/>
        </p:nvSpPr>
        <p:spPr>
          <a:xfrm>
            <a:off x="5946971" y="3829172"/>
            <a:ext cx="922483" cy="533400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TextBox 118"/>
          <p:cNvSpPr txBox="1"/>
          <p:nvPr/>
        </p:nvSpPr>
        <p:spPr>
          <a:xfrm>
            <a:off x="5902131" y="3823276"/>
            <a:ext cx="101196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Fran Lawrence</a:t>
            </a:r>
          </a:p>
          <a:p>
            <a:pPr algn="ctr"/>
            <a:r>
              <a:rPr lang="en-US" sz="800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Chief Financial Officer</a:t>
            </a:r>
          </a:p>
          <a:p>
            <a:pPr algn="ctr"/>
            <a:r>
              <a:rPr lang="en-US" sz="800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919-508-5953</a:t>
            </a:r>
          </a:p>
          <a:p>
            <a:pPr algn="ctr"/>
            <a:endParaRPr lang="en-US" sz="800" b="1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5531118" y="5100467"/>
            <a:ext cx="877094" cy="533400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5389386" y="5090813"/>
            <a:ext cx="111517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Mary Laurie Cece </a:t>
            </a:r>
            <a:endParaRPr lang="en-US" sz="800" b="1" dirty="0" smtClean="0">
              <a:solidFill>
                <a:schemeClr val="accent1">
                  <a:lumMod val="50000"/>
                </a:schemeClr>
              </a:solidFill>
              <a:latin typeface="+mj-lt"/>
            </a:endParaRPr>
          </a:p>
          <a:p>
            <a:pPr algn="ctr"/>
            <a:r>
              <a:rPr lang="en-US" sz="800" b="1" dirty="0">
                <a:solidFill>
                  <a:schemeClr val="accent1">
                    <a:lumMod val="50000"/>
                  </a:schemeClr>
                </a:solidFill>
              </a:rPr>
              <a:t>Assistant </a:t>
            </a:r>
            <a:r>
              <a:rPr lang="en-US" sz="800" b="1" dirty="0" smtClean="0">
                <a:solidFill>
                  <a:schemeClr val="accent1">
                    <a:lumMod val="50000"/>
                  </a:schemeClr>
                </a:solidFill>
              </a:rPr>
              <a:t>General </a:t>
            </a:r>
            <a:r>
              <a:rPr lang="en-US" sz="800" b="1" dirty="0">
                <a:solidFill>
                  <a:schemeClr val="accent1">
                    <a:lumMod val="50000"/>
                  </a:schemeClr>
                </a:solidFill>
              </a:rPr>
              <a:t>Counsel</a:t>
            </a:r>
          </a:p>
          <a:p>
            <a:pPr algn="ctr"/>
            <a:r>
              <a:rPr lang="en-US" sz="800" b="1" dirty="0" smtClean="0">
                <a:solidFill>
                  <a:schemeClr val="accent1">
                    <a:lumMod val="50000"/>
                  </a:schemeClr>
                </a:solidFill>
              </a:rPr>
              <a:t>919-508-5972</a:t>
            </a:r>
          </a:p>
          <a:p>
            <a:pPr algn="ctr"/>
            <a:endParaRPr lang="en-US" sz="800" b="1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n-US" sz="800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 </a:t>
            </a:r>
            <a:endParaRPr lang="en-US" sz="800" b="1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  <a:p>
            <a:pPr algn="ctr"/>
            <a:endParaRPr lang="en-US" dirty="0"/>
          </a:p>
        </p:txBody>
      </p:sp>
      <p:sp>
        <p:nvSpPr>
          <p:cNvPr id="106" name="Rectangle 105"/>
          <p:cNvSpPr/>
          <p:nvPr/>
        </p:nvSpPr>
        <p:spPr>
          <a:xfrm>
            <a:off x="6901132" y="5136468"/>
            <a:ext cx="984538" cy="533400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TextBox 99"/>
          <p:cNvSpPr txBox="1"/>
          <p:nvPr/>
        </p:nvSpPr>
        <p:spPr>
          <a:xfrm>
            <a:off x="6549973" y="5172202"/>
            <a:ext cx="17748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Rhonda Smith</a:t>
            </a:r>
          </a:p>
          <a:p>
            <a:pPr algn="ctr"/>
            <a:r>
              <a:rPr lang="en-US" sz="800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Portfolio Manager</a:t>
            </a:r>
          </a:p>
          <a:p>
            <a:pPr algn="ctr"/>
            <a:r>
              <a:rPr lang="en-US" sz="800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919-807-3106</a:t>
            </a:r>
            <a:endParaRPr lang="en-US" sz="800" b="1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177801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/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dience xmlns="547ff6fd-6959-48b6-a878-e0ad51eca6dc">Supplemental</Audience>
    <Year xmlns="547ff6fd-6959-48b6-a878-e0ad51eca6dc">2014</Year>
    <Meeting_x0020_Title xmlns="547ff6fd-6959-48b6-a878-e0ad51eca6dc" xsi:nil="true"/>
    <Order0 xmlns="547ff6fd-6959-48b6-a878-e0ad51eca6dc" xsi:nil="true"/>
    <Category xmlns="547ff6fd-6959-48b6-a878-e0ad51eca6dc">Agendas and Minutes</Category>
    <Description0 xmlns="547ff6fd-6959-48b6-a878-e0ad51eca6dc" xsi:nil="true"/>
    <Release_x0020_Date xmlns="547ff6fd-6959-48b6-a878-e0ad51eca6dc" xsi:nil="true"/>
    <_dlc_DocId xmlns="d4ea4015-5b02-447c-9074-d5807a41497e" xsi:nil="true"/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4ABA9232A77164781BEF7AAADE61710" ma:contentTypeVersion="16" ma:contentTypeDescription="Create a new document." ma:contentTypeScope="" ma:versionID="f0957693e585213ca1ecda4535b9e165">
  <xsd:schema xmlns:xsd="http://www.w3.org/2001/XMLSchema" xmlns:xs="http://www.w3.org/2001/XMLSchema" xmlns:p="http://schemas.microsoft.com/office/2006/metadata/properties" xmlns:ns2="547ff6fd-6959-48b6-a878-e0ad51eca6dc" xmlns:ns3="d4ea4015-5b02-447c-9074-d5807a41497e" targetNamespace="http://schemas.microsoft.com/office/2006/metadata/properties" ma:root="true" ma:fieldsID="1ce1054df825ecf23d7c473f689bc131" ns2:_="" ns3:_="">
    <xsd:import namespace="547ff6fd-6959-48b6-a878-e0ad51eca6dc"/>
    <xsd:import namespace="d4ea4015-5b02-447c-9074-d5807a41497e"/>
    <xsd:element name="properties">
      <xsd:complexType>
        <xsd:sequence>
          <xsd:element name="documentManagement">
            <xsd:complexType>
              <xsd:all>
                <xsd:element ref="ns2:Audience" minOccurs="0"/>
                <xsd:element ref="ns2:Description0" minOccurs="0"/>
                <xsd:element ref="ns2:Year"/>
                <xsd:element ref="ns2:Category" minOccurs="0"/>
                <xsd:element ref="ns2:Order0" minOccurs="0"/>
                <xsd:element ref="ns2:Release_x0020_Date" minOccurs="0"/>
                <xsd:element ref="ns2:Meeting_x0020_Title" minOccurs="0"/>
                <xsd:element ref="ns3:_dlc_DocId" minOccurs="0"/>
                <xsd:element ref="ns3:_dlc_DocIdUrl" minOccurs="0"/>
                <xsd:element ref="ns3:_dlc_DocIdPersistId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7ff6fd-6959-48b6-a878-e0ad51eca6dc" elementFormDefault="qualified">
    <xsd:import namespace="http://schemas.microsoft.com/office/2006/documentManagement/types"/>
    <xsd:import namespace="http://schemas.microsoft.com/office/infopath/2007/PartnerControls"/>
    <xsd:element name="Audience" ma:index="4" nillable="true" ma:displayName="Audience" ma:default="All Members" ma:format="Dropdown" ma:internalName="Audience" ma:readOnly="false">
      <xsd:simpleType>
        <xsd:union memberTypes="dms:Text">
          <xsd:simpleType>
            <xsd:restriction base="dms:Choice">
              <xsd:enumeration value="All Members"/>
              <xsd:enumeration value="Fire and Rescue"/>
              <xsd:enumeration value="LGERS and TSERS"/>
              <xsd:enumeration value="Supplemental"/>
              <xsd:enumeration value="Supplemental Audit Committee"/>
              <xsd:enumeration value="Supplemental Investment Subcommittee"/>
            </xsd:restriction>
          </xsd:simpleType>
        </xsd:union>
      </xsd:simpleType>
    </xsd:element>
    <xsd:element name="Description0" ma:index="6" nillable="true" ma:displayName="Description" ma:internalName="Description0" ma:readOnly="false">
      <xsd:simpleType>
        <xsd:restriction base="dms:Note">
          <xsd:maxLength value="255"/>
        </xsd:restriction>
      </xsd:simpleType>
    </xsd:element>
    <xsd:element name="Year" ma:index="7" ma:displayName="Year" ma:default="2019" ma:format="Dropdown" ma:internalName="Year" ma:readOnly="false">
      <xsd:simpleType>
        <xsd:union memberTypes="dms:Text">
          <xsd:simpleType>
            <xsd:restriction base="dms:Choice">
              <xsd:enumeration value="2029"/>
              <xsd:enumeration value="2028"/>
              <xsd:enumeration value="2027"/>
              <xsd:enumeration value="2026"/>
              <xsd:enumeration value="2025"/>
              <xsd:enumeration value="2024"/>
              <xsd:enumeration value="2023"/>
              <xsd:enumeration value="2022"/>
              <xsd:enumeration value="2021"/>
              <xsd:enumeration value="2020"/>
              <xsd:enumeration value="2019"/>
              <xsd:enumeration value="2018"/>
              <xsd:enumeration value="2017"/>
              <xsd:enumeration value="2016"/>
              <xsd:enumeration value="2015"/>
              <xsd:enumeration value="2014"/>
              <xsd:enumeration value="2013"/>
              <xsd:enumeration value="2012"/>
              <xsd:enumeration value="2011"/>
              <xsd:enumeration value="2010"/>
            </xsd:restriction>
          </xsd:simpleType>
        </xsd:union>
      </xsd:simpleType>
    </xsd:element>
    <xsd:element name="Category" ma:index="8" nillable="true" ma:displayName="Category" ma:default="Agendas and Minutes" ma:format="Dropdown" ma:internalName="Category" ma:readOnly="false">
      <xsd:simpleType>
        <xsd:union memberTypes="dms:Text">
          <xsd:simpleType>
            <xsd:restriction base="dms:Choice">
              <xsd:enumeration value="Agendas and Minutes"/>
              <xsd:enumeration value="Presentations"/>
              <xsd:enumeration value="Supporting Materials"/>
            </xsd:restriction>
          </xsd:simpleType>
        </xsd:union>
      </xsd:simpleType>
    </xsd:element>
    <xsd:element name="Order0" ma:index="9" nillable="true" ma:displayName="Sort Order" ma:decimals="0" ma:description="Indicate the order in which the document will appear under the Meeting Title (1=first, 2=second, 3=third, etc.)" ma:internalName="Order0" ma:readOnly="false" ma:percentage="FALSE">
      <xsd:simpleType>
        <xsd:restriction base="dms:Number"/>
      </xsd:simpleType>
    </xsd:element>
    <xsd:element name="Release_x0020_Date" ma:index="10" nillable="true" ma:displayName="Date" ma:internalName="Release_x0020_Date" ma:readOnly="false">
      <xsd:simpleType>
        <xsd:restriction base="dms:Text">
          <xsd:maxLength value="255"/>
        </xsd:restriction>
      </xsd:simpleType>
    </xsd:element>
    <xsd:element name="Meeting_x0020_Title" ma:index="11" nillable="true" ma:displayName="Meeting Title" ma:description="Enter the title of the meeting, along with the date.  Use the following format:  TSERS and LGERS Board of Trustees Meeting - 4/12/2011" ma:internalName="Meeting_x0020_Title" ma:readOnly="false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4ea4015-5b02-447c-9074-d5807a41497e" elementFormDefault="qualified">
    <xsd:import namespace="http://schemas.microsoft.com/office/2006/documentManagement/types"/>
    <xsd:import namespace="http://schemas.microsoft.com/office/infopath/2007/PartnerControls"/>
    <xsd:element name="_dlc_DocId" ma:index="16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7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8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2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 ma:index="5" ma:displayName="Keyword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1503346-8463-4714-B205-3B2767F84762}"/>
</file>

<file path=customXml/itemProps2.xml><?xml version="1.0" encoding="utf-8"?>
<ds:datastoreItem xmlns:ds="http://schemas.openxmlformats.org/officeDocument/2006/customXml" ds:itemID="{67AF52AE-8924-495D-A732-29E7BCF5BEC8}"/>
</file>

<file path=customXml/itemProps3.xml><?xml version="1.0" encoding="utf-8"?>
<ds:datastoreItem xmlns:ds="http://schemas.openxmlformats.org/officeDocument/2006/customXml" ds:itemID="{2ACE67C0-9C8F-46DB-B6CE-91442643CE28}"/>
</file>

<file path=customXml/itemProps4.xml><?xml version="1.0" encoding="utf-8"?>
<ds:datastoreItem xmlns:ds="http://schemas.openxmlformats.org/officeDocument/2006/customXml" ds:itemID="{8A86350F-CB4D-4382-9F11-E6AA47F9E3F8}"/>
</file>

<file path=docProps/app.xml><?xml version="1.0" encoding="utf-8"?>
<Properties xmlns="http://schemas.openxmlformats.org/officeDocument/2006/extended-properties" xmlns:vt="http://schemas.openxmlformats.org/officeDocument/2006/docPropsVTypes">
  <TotalTime>537</TotalTime>
  <Words>319</Words>
  <Application>Microsoft Office PowerPoint</Application>
  <PresentationFormat>On-screen Show (4:3)</PresentationFormat>
  <Paragraphs>102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NCDST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Organizational Chart - Supplemental Plans</dc:title>
  <dc:creator>Julia Vail</dc:creator>
  <cp:keywords/>
  <cp:lastModifiedBy>Erica Hinton</cp:lastModifiedBy>
  <cp:revision>62</cp:revision>
  <cp:lastPrinted>2014-04-28T16:26:59Z</cp:lastPrinted>
  <dcterms:created xsi:type="dcterms:W3CDTF">2013-05-17T13:27:05Z</dcterms:created>
  <dcterms:modified xsi:type="dcterms:W3CDTF">2014-07-22T14:02:19Z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0x01010024ABA9232A77164781BEF7AAADE61710</vt:lpwstr>
  </property>
</Properties>
</file>