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-67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4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CC2CD-2505-483F-B18D-61EC0261DFDF}" type="datetimeFigureOut">
              <a:rPr lang="en-US" smtClean="0"/>
              <a:t>12/5/2016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3EEB8-5ADB-4803-926D-F1E69F3E6A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99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3EEB8-5ADB-4803-926D-F1E69F3E6AE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3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pic>
        <p:nvPicPr>
          <p:cNvPr id="9" name="Picture 8" descr="nc_logo_rgb_pos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7" y="5754265"/>
            <a:ext cx="2284921" cy="87630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97375" y="3862388"/>
            <a:ext cx="4557713" cy="22098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600" b="1" i="0">
                <a:solidFill>
                  <a:srgbClr val="003C7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5638" y="1081088"/>
            <a:ext cx="8488362" cy="230981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7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74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2368786"/>
            <a:ext cx="8229600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349229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557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199" y="2368601"/>
            <a:ext cx="4559503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263488" y="2369383"/>
            <a:ext cx="3423312" cy="2278088"/>
          </a:xfrm>
        </p:spPr>
        <p:txBody>
          <a:bodyPr>
            <a:normAutofit/>
          </a:bodyPr>
          <a:lstStyle>
            <a:lvl1pPr>
              <a:defRPr sz="1800">
                <a:latin typeface="Arial"/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FD5B-1D4B-384D-B877-CBDB77895A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2586"/>
            <a:ext cx="9183214" cy="1594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0714" y="4098362"/>
            <a:ext cx="8572500" cy="1525311"/>
          </a:xfrm>
          <a:solidFill>
            <a:srgbClr val="003C71"/>
          </a:solidFill>
          <a:ln>
            <a:noFill/>
          </a:ln>
        </p:spPr>
        <p:txBody>
          <a:bodyPr lIns="365760" tIns="320040" anchor="t">
            <a:normAutofit/>
          </a:bodyPr>
          <a:lstStyle>
            <a:lvl1pPr marL="0" algn="l">
              <a:spcBef>
                <a:spcPts val="0"/>
              </a:spcBef>
              <a:defRPr sz="2600" b="1" i="0" cap="none" baseline="0">
                <a:ln>
                  <a:noFill/>
                </a:ln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Transition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8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r>
              <a:rPr lang="en-US" dirty="0" smtClean="0"/>
              <a:t>Presentation title and 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pPr defTabSz="457200"/>
            <a:fld id="{FB3BFD5B-1D4B-384D-B877-CBDB77895ADE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/>
          <p:nvPr/>
        </p:nvCxnSpPr>
        <p:spPr>
          <a:xfrm>
            <a:off x="2549051" y="2650953"/>
            <a:ext cx="9200" cy="119616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2362200" y="5631577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227283" y="6139499"/>
            <a:ext cx="412828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314994" y="6204628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7281" y="4825093"/>
            <a:ext cx="1468862" cy="620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331099" y="5499392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26571" y="4816614"/>
            <a:ext cx="713" cy="139640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1640111" y="5610798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549050" y="3785157"/>
            <a:ext cx="9201" cy="760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9897" y="1796143"/>
            <a:ext cx="0" cy="187389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613321" y="1804450"/>
            <a:ext cx="1" cy="274197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885046" y="385376"/>
            <a:ext cx="2982354" cy="10668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85046" y="605790"/>
            <a:ext cx="298235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4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North Carolina</a:t>
            </a:r>
          </a:p>
          <a:p>
            <a:pPr algn="ctr" defTabSz="457200"/>
            <a:r>
              <a:rPr lang="en-US" sz="14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 Department of State Treasurer</a:t>
            </a:r>
            <a:endParaRPr lang="en-US" sz="14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  <a:p>
            <a:pPr algn="ctr" defTabSz="457200"/>
            <a:endParaRPr lang="en-US" sz="900" b="1" dirty="0">
              <a:solidFill>
                <a:srgbClr val="4F81BD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algn="ctr" defTabSz="457200"/>
            <a:r>
              <a:rPr lang="en-US" sz="12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Janet </a:t>
            </a:r>
            <a:r>
              <a:rPr lang="en-US" sz="12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Cowell, </a:t>
            </a:r>
            <a:r>
              <a:rPr lang="en-US" sz="1200" b="1" dirty="0" smtClean="0">
                <a:solidFill>
                  <a:srgbClr val="4F81BD">
                    <a:lumMod val="50000"/>
                  </a:srgbClr>
                </a:solidFill>
                <a:latin typeface="Calibri"/>
              </a:rPr>
              <a:t>Treasurer</a:t>
            </a:r>
            <a:endParaRPr lang="en-US" sz="12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759897" y="1812471"/>
            <a:ext cx="785342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314464" y="1995619"/>
            <a:ext cx="1295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endParaRPr lang="en-US" sz="900" b="1" dirty="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7008871" y="1812759"/>
            <a:ext cx="3051" cy="16951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endCxn id="29" idx="2"/>
          </p:cNvCxnSpPr>
          <p:nvPr/>
        </p:nvCxnSpPr>
        <p:spPr>
          <a:xfrm flipV="1">
            <a:off x="4360966" y="1452176"/>
            <a:ext cx="15257" cy="259104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8059387" y="2003926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553200" y="1995619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908556" y="1974458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04800" y="1956127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29098" y="2769528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60044" y="2805099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059388" y="2816961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OPEN</a:t>
            </a:r>
            <a:endParaRPr lang="en-US" sz="800" i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General Counsel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066314" y="3569932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Blake Thomas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Acting General Counsel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919-814-3848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077200" y="4261542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069034" y="2808271"/>
            <a:ext cx="922483" cy="56976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069033" y="3642796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04799" y="2788627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4800" y="3581073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2511153" y="4724400"/>
            <a:ext cx="1679847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2530274" y="2650953"/>
            <a:ext cx="1828281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506686" y="3732500"/>
            <a:ext cx="0" cy="9919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191000" y="3919368"/>
            <a:ext cx="0" cy="80775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3908554" y="3562234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Steve Toole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Director, RSD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919-814-4197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>
            <a:off x="4506686" y="4724400"/>
            <a:ext cx="603742" cy="272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908556" y="1995619"/>
            <a:ext cx="900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Melissa Waller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Chief of Staff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558871" y="2004738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Investment Management 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8077200" y="2022740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Legal</a:t>
            </a:r>
            <a:endParaRPr lang="en-US" sz="800" b="1" dirty="0">
              <a:latin typeface="Calibri" panose="020F0502020204030204" pitchFamily="34" charset="0"/>
            </a:endParaRP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Services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27281" y="1966058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Financial Operations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919130" y="2793115"/>
            <a:ext cx="9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Retirement Systems </a:t>
            </a:r>
          </a:p>
          <a:p>
            <a:pPr algn="ctr"/>
            <a:r>
              <a:rPr lang="en-US" sz="800" b="1" dirty="0" smtClean="0">
                <a:latin typeface="Calibri" panose="020F0502020204030204" pitchFamily="34" charset="0"/>
              </a:rPr>
              <a:t>Division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099050" y="2928858"/>
            <a:ext cx="9000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Calibri" panose="020F0502020204030204" pitchFamily="34" charset="0"/>
              </a:rPr>
              <a:t>Communications</a:t>
            </a:r>
            <a:endParaRPr lang="en-US" sz="800" b="1" dirty="0">
              <a:latin typeface="Calibri" panose="020F05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14994" y="2808271"/>
            <a:ext cx="900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alibri" panose="020F0502020204030204" pitchFamily="34" charset="0"/>
              </a:rPr>
              <a:t>Fran Lawrence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Chief Financial Officer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919-814-3907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04799" y="3642796"/>
            <a:ext cx="910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alibri" panose="020F0502020204030204" pitchFamily="34" charset="0"/>
              </a:rPr>
              <a:t>Joan Fontes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Deputy Director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919-814-3898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074829" y="3650049"/>
            <a:ext cx="916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i="1" dirty="0" smtClean="0">
                <a:latin typeface="Calibri" panose="020F0502020204030204" pitchFamily="34" charset="0"/>
              </a:rPr>
              <a:t>OPEN</a:t>
            </a:r>
          </a:p>
          <a:p>
            <a:r>
              <a:rPr lang="en-US" sz="800" dirty="0" smtClean="0">
                <a:latin typeface="Calibri" panose="020F0502020204030204" pitchFamily="34" charset="0"/>
              </a:rPr>
              <a:t>Global Communications Director</a:t>
            </a:r>
            <a:endParaRPr lang="en-US" sz="800" dirty="0">
              <a:latin typeface="Calibri" panose="020F050202020403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589771" y="2818202"/>
            <a:ext cx="962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Kevin SigRist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Chief Investment Officer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919-814-4331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059387" y="4253163"/>
            <a:ext cx="907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Reid Chisholm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General Counsel,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919-814-3843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29" name="Straight Connector 128"/>
          <p:cNvCxnSpPr/>
          <p:nvPr/>
        </p:nvCxnSpPr>
        <p:spPr>
          <a:xfrm>
            <a:off x="6497851" y="3507921"/>
            <a:ext cx="1054032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6497851" y="3517507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7551883" y="3507920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021286" y="3658690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Loren De Mey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Director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 Investments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952326" y="3675895"/>
            <a:ext cx="922483" cy="56976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994468" y="3668388"/>
            <a:ext cx="83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Rhonda Smith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Portfolio Manager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919-814-4325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867400" y="4953886"/>
            <a:ext cx="914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Lisa Page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Administrative Associate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919-814-4177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37" name="Straight Connector 136"/>
          <p:cNvCxnSpPr/>
          <p:nvPr/>
        </p:nvCxnSpPr>
        <p:spPr>
          <a:xfrm>
            <a:off x="5171281" y="4524852"/>
            <a:ext cx="9199" cy="135330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686609" y="4323244"/>
            <a:ext cx="964313" cy="742316"/>
          </a:xfrm>
          <a:prstGeom prst="rect">
            <a:avLst/>
          </a:prstGeom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Mary Buonfiglio</a:t>
            </a:r>
            <a:endParaRPr lang="en-US" sz="8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Deputy Director</a:t>
            </a: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</a:t>
            </a:r>
          </a:p>
          <a:p>
            <a:pPr lvl="0"/>
            <a:r>
              <a:rPr 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919-814-4176</a:t>
            </a:r>
            <a:endParaRPr lang="en-US" sz="8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38" name="Straight Connector 137"/>
          <p:cNvCxnSpPr/>
          <p:nvPr/>
        </p:nvCxnSpPr>
        <p:spPr>
          <a:xfrm>
            <a:off x="5180480" y="5609150"/>
            <a:ext cx="641317" cy="136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5821797" y="5610511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3493359" y="5607790"/>
            <a:ext cx="0" cy="5353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22042" y="5925910"/>
            <a:ext cx="922483" cy="5742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800" i="1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OPEN</a:t>
            </a:r>
            <a:endParaRPr lang="en-US" sz="800" i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Marketing Officer,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342536" y="5807529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Rekha Krishnan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Operations Analyst,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919-814-4182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 flipV="1">
            <a:off x="5175880" y="5237880"/>
            <a:ext cx="691520" cy="839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175" y="5710625"/>
            <a:ext cx="162718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3" name="Straight Connector 72"/>
          <p:cNvCxnSpPr/>
          <p:nvPr/>
        </p:nvCxnSpPr>
        <p:spPr>
          <a:xfrm flipV="1">
            <a:off x="1275263" y="5607790"/>
            <a:ext cx="3677737" cy="300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953000" y="5066321"/>
            <a:ext cx="0" cy="54419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041072" y="5812973"/>
            <a:ext cx="90457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Reid Chisholm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General Counsel, SRP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919-814-3843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695587" y="4551771"/>
            <a:ext cx="988452" cy="69030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11156" y="5228302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Catherine Jarboe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Communications Officer, SRP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Calibri" panose="020F0502020204030204" pitchFamily="34" charset="0"/>
              </a:rPr>
              <a:t>919-814-3827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634668" y="4565476"/>
            <a:ext cx="11085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Sherry McLamb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Communications / Content Manager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RSD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919-814-3830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5360555" y="5802086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Maja Moseley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Compliance Officer, SRP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919-814-4179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900958" y="5820479"/>
            <a:ext cx="922483" cy="5697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Loren De Mey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Assistant Director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SRP Investments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82" y="6558643"/>
            <a:ext cx="6005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8-4-2016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28791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tal Retirement Plans Investment Consultant RFP # 07-S1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21931935-a763-4b97-8209-eceeda859842">All Members</Audience>
    <Year xmlns="21931935-a763-4b97-8209-eceeda859842">2016</Year>
    <Meeting_x0020_Title xmlns="21931935-a763-4b97-8209-eceeda859842" xsi:nil="true"/>
    <Order0 xmlns="21931935-a763-4b97-8209-eceeda859842" xsi:nil="true"/>
    <Category xmlns="21931935-a763-4b97-8209-eceeda859842">Supporting Materials</Category>
    <Release_x0020_Date xmlns="21931935-a763-4b97-8209-eceeda859842" xsi:nil="true"/>
    <Description0 xmlns="21931935-a763-4b97-8209-eceeda859842" xsi:nil="true"/>
    <_dlc_DocId xmlns="d4ea4015-5b02-447c-9074-d5807a41497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FFECA92DF684AAAD917399489A41C" ma:contentTypeVersion="15" ma:contentTypeDescription="Create a new document." ma:contentTypeScope="" ma:versionID="bf451317d551f10dd4e48d53b5070f64">
  <xsd:schema xmlns:xsd="http://www.w3.org/2001/XMLSchema" xmlns:xs="http://www.w3.org/2001/XMLSchema" xmlns:p="http://schemas.microsoft.com/office/2006/metadata/properties" xmlns:ns2="21931935-a763-4b97-8209-eceeda859842" xmlns:ns3="d4ea4015-5b02-447c-9074-d5807a41497e" targetNamespace="http://schemas.microsoft.com/office/2006/metadata/properties" ma:root="true" ma:fieldsID="4a79062448b113b55b19c727ec97f03e" ns2:_="" ns3:_="">
    <xsd:import namespace="21931935-a763-4b97-8209-eceeda859842"/>
    <xsd:import namespace="d4ea4015-5b02-447c-9074-d5807a41497e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Description0" minOccurs="0"/>
                <xsd:element ref="ns2:Year" minOccurs="0"/>
                <xsd:element ref="ns2:Category" minOccurs="0"/>
                <xsd:element ref="ns2:Order0" minOccurs="0"/>
                <xsd:element ref="ns2:Release_x0020_Date" minOccurs="0"/>
                <xsd:element ref="ns2:Meeting_x0020_Title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31935-a763-4b97-8209-eceeda859842" elementFormDefault="qualified">
    <xsd:import namespace="http://schemas.microsoft.com/office/2006/documentManagement/types"/>
    <xsd:import namespace="http://schemas.microsoft.com/office/infopath/2007/PartnerControls"/>
    <xsd:element name="Audience" ma:index="4" nillable="true" ma:displayName="Audience" ma:default="All Members" ma:format="Dropdown" ma:internalName="Audience" ma:readOnly="false">
      <xsd:simpleType>
        <xsd:union memberTypes="dms:Text">
          <xsd:simpleType>
            <xsd:restriction base="dms:Choice">
              <xsd:enumeration value="All Members"/>
              <xsd:enumeration value="Fire and Rescue"/>
              <xsd:enumeration value="LGERS and TSERS"/>
              <xsd:enumeration value="Supplemental"/>
              <xsd:enumeration value="Supplemental Audit Committee"/>
              <xsd:enumeration value="Supplemental Investment Subcommittee"/>
            </xsd:restriction>
          </xsd:simpleType>
        </xsd:union>
      </xsd:simpleType>
    </xsd:element>
    <xsd:element name="Description0" ma:index="6" nillable="true" ma:displayName="Description" ma:internalName="Description00" ma:readOnly="false">
      <xsd:simpleType>
        <xsd:restriction base="dms:Note">
          <xsd:maxLength value="255"/>
        </xsd:restriction>
      </xsd:simpleType>
    </xsd:element>
    <xsd:element name="Year" ma:index="7" nillable="true" ma:displayName="Year" ma:default="2017" ma:format="Dropdown" ma:internalName="Year" ma:readOnly="false">
      <xsd:simpleType>
        <xsd:union memberTypes="dms:Text">
          <xsd:simpleType>
            <xsd:restriction base="dms:Choice"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Category" ma:index="8" nillable="true" ma:displayName="Category" ma:default="Agendas and Minutes" ma:format="Dropdown" ma:internalName="Category" ma:readOnly="false">
      <xsd:simpleType>
        <xsd:union memberTypes="dms:Text">
          <xsd:simpleType>
            <xsd:restriction base="dms:Choice">
              <xsd:enumeration value="Agendas and Minutes"/>
              <xsd:enumeration value="Presentations"/>
              <xsd:enumeration value="Supporting Materials"/>
            </xsd:restriction>
          </xsd:simpleType>
        </xsd:union>
      </xsd:simpleType>
    </xsd:element>
    <xsd:element name="Order0" ma:index="9" nillable="true" ma:displayName="Sort Order" ma:decimals="0" ma:description="Indicate the order in which the document will appear under the Meeting Title (1=first, 2=second, 3=third, etc.)" ma:internalName="Order0" ma:readOnly="false" ma:percentage="FALSE">
      <xsd:simpleType>
        <xsd:restriction base="dms:Number"/>
      </xsd:simpleType>
    </xsd:element>
    <xsd:element name="Release_x0020_Date" ma:index="10" nillable="true" ma:displayName="Date" ma:internalName="Release_x0020_Date" ma:readOnly="false">
      <xsd:simpleType>
        <xsd:restriction base="dms:Text">
          <xsd:maxLength value="255"/>
        </xsd:restriction>
      </xsd:simpleType>
    </xsd:element>
    <xsd:element name="Meeting_x0020_Title" ma:index="11" nillable="true" ma:displayName="Meeting Title" ma:description="Enter the title of the meeting, along with the date.  Use the following format:  TSERS and LGERS Board of Trustees Meeting - 4/12/2011" ma:internalName="Meeting_x0020_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4015-5b02-447c-9074-d5807a41497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99A6B3-8602-4CFD-A753-FA9B2D333F12}"/>
</file>

<file path=customXml/itemProps2.xml><?xml version="1.0" encoding="utf-8"?>
<ds:datastoreItem xmlns:ds="http://schemas.openxmlformats.org/officeDocument/2006/customXml" ds:itemID="{1FF45C3B-AE43-4CA0-98E6-16AC8F662EBB}"/>
</file>

<file path=customXml/itemProps3.xml><?xml version="1.0" encoding="utf-8"?>
<ds:datastoreItem xmlns:ds="http://schemas.openxmlformats.org/officeDocument/2006/customXml" ds:itemID="{33C0DC76-1D6B-4782-9979-E5155B5C5B69}"/>
</file>

<file path=customXml/itemProps4.xml><?xml version="1.0" encoding="utf-8"?>
<ds:datastoreItem xmlns:ds="http://schemas.openxmlformats.org/officeDocument/2006/customXml" ds:itemID="{1D9B68B8-80AF-43A1-AE56-476AA4052CBD}"/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147</Words>
  <Application>Microsoft Office PowerPoint</Application>
  <PresentationFormat>On-screen Show (4:3)</PresentationFormat>
  <Paragraphs>74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Total Retirement Plans Investment Consultant RFP # 07-S12018</vt:lpstr>
      <vt:lpstr>PowerPoint Presentation</vt:lpstr>
    </vt:vector>
  </TitlesOfParts>
  <Company>NCDST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SRP Organizational Chart - Updated August 2016</dc:title>
  <dc:creator>Catherine Jarboe</dc:creator>
  <cp:keywords/>
  <cp:lastModifiedBy>Sherry Dekker</cp:lastModifiedBy>
  <cp:revision>54</cp:revision>
  <cp:lastPrinted>2016-05-05T14:03:57Z</cp:lastPrinted>
  <dcterms:created xsi:type="dcterms:W3CDTF">2016-04-28T12:41:32Z</dcterms:created>
  <dcterms:modified xsi:type="dcterms:W3CDTF">2016-12-05T14:37:47Z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0x010100E40FFECA92DF684AAAD917399489A41C</vt:lpwstr>
  </property>
  <property fmtid="{D5CDD505-2E9C-101B-9397-08002B2CF9AE}" pid="3" name="Description0">
    <vt:lpwstr/>
  </property>
</Properties>
</file>