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C71"/>
    <a:srgbClr val="5B6770"/>
    <a:srgbClr val="5B8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4" autoAdjust="0"/>
    <p:restoredTop sz="94626" autoAdjust="0"/>
  </p:normalViewPr>
  <p:slideViewPr>
    <p:cSldViewPr snapToGrid="0" snapToObjects="1" showGuides="1">
      <p:cViewPr varScale="1">
        <p:scale>
          <a:sx n="103" d="100"/>
          <a:sy n="103" d="100"/>
        </p:scale>
        <p:origin x="-198" y="-96"/>
      </p:cViewPr>
      <p:guideLst>
        <p:guide orient="horz" pos="1578"/>
        <p:guide pos="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C79DB-347E-514C-AD81-8487B2D74C58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A3A59-FC8D-634A-BE51-2F78068E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64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F2700-6301-DE4F-A5E9-1EBC3AEF0051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ED445-7360-1145-AF4C-4CE28F6FB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843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pic>
        <p:nvPicPr>
          <p:cNvPr id="9" name="Picture 8" descr="nc_logo_rgb_p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7" y="5754265"/>
            <a:ext cx="2284921" cy="87630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97375" y="3862388"/>
            <a:ext cx="4557713" cy="22098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600" b="1" i="0">
                <a:solidFill>
                  <a:srgbClr val="003C7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5638" y="1081088"/>
            <a:ext cx="8488362" cy="23098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8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74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2368786"/>
            <a:ext cx="8229600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419916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557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199" y="2368601"/>
            <a:ext cx="4559503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263488" y="2369383"/>
            <a:ext cx="3423312" cy="2278088"/>
          </a:xfrm>
        </p:spPr>
        <p:txBody>
          <a:bodyPr>
            <a:normAutofit/>
          </a:bodyPr>
          <a:lstStyle>
            <a:lvl1pPr>
              <a:defRPr sz="1800"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4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Presentation title and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FD5B-1D4B-384D-B877-CBDB77895A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2586"/>
            <a:ext cx="9183214" cy="1594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0714" y="4098362"/>
            <a:ext cx="8572500" cy="1525311"/>
          </a:xfrm>
          <a:solidFill>
            <a:srgbClr val="003C71"/>
          </a:solidFill>
          <a:ln>
            <a:noFill/>
          </a:ln>
        </p:spPr>
        <p:txBody>
          <a:bodyPr lIns="365760" tIns="320040" anchor="t">
            <a:normAutofit/>
          </a:bodyPr>
          <a:lstStyle>
            <a:lvl1pPr marL="0" algn="l">
              <a:spcBef>
                <a:spcPts val="0"/>
              </a:spcBef>
              <a:defRPr sz="2600" b="1" i="0" cap="none" baseline="0">
                <a:ln>
                  <a:noFill/>
                </a:ln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Transition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1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6201-F435-A640-9240-8274B59AB30B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7A8-BE91-554F-93AE-B9A36324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0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fld id="{FB3BFD5B-1D4B-384D-B877-CBDB77895A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6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7" r:id="rId5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_graphic_blugrn_rgb_re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988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95636" y="1381125"/>
            <a:ext cx="2752725" cy="8763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 Board of Trustees</a:t>
            </a:r>
            <a:endParaRPr lang="en-US" dirty="0"/>
          </a:p>
        </p:txBody>
      </p:sp>
      <p:sp>
        <p:nvSpPr>
          <p:cNvPr id="5" name="Up Arrow Callout 4"/>
          <p:cNvSpPr/>
          <p:nvPr/>
        </p:nvSpPr>
        <p:spPr>
          <a:xfrm>
            <a:off x="3529012" y="2314576"/>
            <a:ext cx="2085975" cy="685800"/>
          </a:xfrm>
          <a:prstGeom prst="upArrowCallou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IMD</a:t>
            </a:r>
            <a:endParaRPr lang="en-US" dirty="0"/>
          </a:p>
        </p:txBody>
      </p:sp>
      <p:sp>
        <p:nvSpPr>
          <p:cNvPr id="12" name="Up Arrow Callout 11"/>
          <p:cNvSpPr/>
          <p:nvPr/>
        </p:nvSpPr>
        <p:spPr>
          <a:xfrm>
            <a:off x="3529012" y="3105150"/>
            <a:ext cx="2085975" cy="676275"/>
          </a:xfrm>
          <a:prstGeom prst="upArrowCallou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MERCER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770383"/>
              </p:ext>
            </p:extLst>
          </p:nvPr>
        </p:nvGraphicFramePr>
        <p:xfrm>
          <a:off x="1038225" y="3978275"/>
          <a:ext cx="7067549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54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</a:t>
                      </a:r>
                      <a:r>
                        <a:rPr lang="en-US" baseline="0" dirty="0" smtClean="0"/>
                        <a:t> CONSULTING MODEL WITH EXTERNAL SUPPORT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 has clear reporting</a:t>
                      </a:r>
                      <a:r>
                        <a:rPr lang="en-US" baseline="0" dirty="0" smtClean="0"/>
                        <a:t> line to the Board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IMD, Board and DST  hires Mercer to support IMD by providing</a:t>
                      </a:r>
                      <a:r>
                        <a:rPr lang="en-US" baseline="0" dirty="0" smtClean="0"/>
                        <a:t> advice and recommendations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 “owns” recommendation to the Board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RSD/SRP Staff serve </a:t>
                      </a:r>
                      <a:r>
                        <a:rPr lang="en-US" smtClean="0"/>
                        <a:t>as contact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dirty="0" smtClean="0"/>
                        <a:t>and liaison </a:t>
                      </a:r>
                      <a:r>
                        <a:rPr lang="en-US" dirty="0" smtClean="0"/>
                        <a:t>to the Board and review IMD and Mercer’s work</a:t>
                      </a:r>
                      <a:r>
                        <a:rPr lang="en-US" baseline="0" dirty="0" smtClean="0"/>
                        <a:t> to ensure appropriate processes were followed and documented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346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ABA9232A77164781BEF7AAADE61710" ma:contentTypeVersion="16" ma:contentTypeDescription="Create a new document." ma:contentTypeScope="" ma:versionID="f0957693e585213ca1ecda4535b9e165">
  <xsd:schema xmlns:xsd="http://www.w3.org/2001/XMLSchema" xmlns:xs="http://www.w3.org/2001/XMLSchema" xmlns:p="http://schemas.microsoft.com/office/2006/metadata/properties" xmlns:ns2="547ff6fd-6959-48b6-a878-e0ad51eca6dc" xmlns:ns3="d4ea4015-5b02-447c-9074-d5807a41497e" targetNamespace="http://schemas.microsoft.com/office/2006/metadata/properties" ma:root="true" ma:fieldsID="1ce1054df825ecf23d7c473f689bc131" ns2:_="" ns3:_="">
    <xsd:import namespace="547ff6fd-6959-48b6-a878-e0ad51eca6dc"/>
    <xsd:import namespace="d4ea4015-5b02-447c-9074-d5807a41497e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Description0" minOccurs="0"/>
                <xsd:element ref="ns2:Year"/>
                <xsd:element ref="ns2:Category" minOccurs="0"/>
                <xsd:element ref="ns2:Order0" minOccurs="0"/>
                <xsd:element ref="ns2:Release_x0020_Date" minOccurs="0"/>
                <xsd:element ref="ns2:Meeting_x0020_Title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ff6fd-6959-48b6-a878-e0ad51eca6dc" elementFormDefault="qualified">
    <xsd:import namespace="http://schemas.microsoft.com/office/2006/documentManagement/types"/>
    <xsd:import namespace="http://schemas.microsoft.com/office/infopath/2007/PartnerControls"/>
    <xsd:element name="Audience" ma:index="4" nillable="true" ma:displayName="Audience" ma:default="All Members" ma:format="Dropdown" ma:internalName="Audience" ma:readOnly="false">
      <xsd:simpleType>
        <xsd:union memberTypes="dms:Text">
          <xsd:simpleType>
            <xsd:restriction base="dms:Choice">
              <xsd:enumeration value="All Members"/>
              <xsd:enumeration value="Fire and Rescue"/>
              <xsd:enumeration value="LGERS and TSERS"/>
              <xsd:enumeration value="Supplemental"/>
              <xsd:enumeration value="Supplemental Audit Committee"/>
              <xsd:enumeration value="Supplemental Investment Subcommittee"/>
            </xsd:restriction>
          </xsd:simpleType>
        </xsd:union>
      </xsd:simpleType>
    </xsd:element>
    <xsd:element name="Description0" ma:index="6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Year" ma:index="7" ma:displayName="Year" ma:default="2019" ma:format="Dropdown" ma:internalName="Year" ma:readOnly="false">
      <xsd:simpleType>
        <xsd:union memberTypes="dms:Text">
          <xsd:simpleType>
            <xsd:restriction base="dms:Choice">
              <xsd:enumeration value="2029"/>
              <xsd:enumeration value="2028"/>
              <xsd:enumeration value="2027"/>
              <xsd:enumeration value="2026"/>
              <xsd:enumeration value="2025"/>
              <xsd:enumeration value="2024"/>
              <xsd:enumeration value="2023"/>
              <xsd:enumeration value="2022"/>
              <xsd:enumeration value="2021"/>
              <xsd:enumeration value="2020"/>
              <xsd:enumeration value="2019"/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Category" ma:index="8" nillable="true" ma:displayName="Category" ma:default="Agendas and Minutes" ma:format="Dropdown" ma:internalName="Category" ma:readOnly="false">
      <xsd:simpleType>
        <xsd:union memberTypes="dms:Text">
          <xsd:simpleType>
            <xsd:restriction base="dms:Choice">
              <xsd:enumeration value="Agendas and Minutes"/>
              <xsd:enumeration value="Presentations"/>
              <xsd:enumeration value="Supporting Materials"/>
            </xsd:restriction>
          </xsd:simpleType>
        </xsd:union>
      </xsd:simpleType>
    </xsd:element>
    <xsd:element name="Order0" ma:index="9" nillable="true" ma:displayName="Sort Order" ma:decimals="0" ma:description="Indicate the order in which the document will appear under the Meeting Title (1=first, 2=second, 3=third, etc.)" ma:internalName="Order0" ma:readOnly="false" ma:percentage="FALSE">
      <xsd:simpleType>
        <xsd:restriction base="dms:Number"/>
      </xsd:simpleType>
    </xsd:element>
    <xsd:element name="Release_x0020_Date" ma:index="10" nillable="true" ma:displayName="Date" ma:internalName="Release_x0020_Date" ma:readOnly="false">
      <xsd:simpleType>
        <xsd:restriction base="dms:Text">
          <xsd:maxLength value="255"/>
        </xsd:restriction>
      </xsd:simpleType>
    </xsd:element>
    <xsd:element name="Meeting_x0020_Title" ma:index="11" nillable="true" ma:displayName="Meeting Title" ma:description="Enter the title of the meeting, along with the date.  Use the following format:  TSERS and LGERS Board of Trustees Meeting - 4/12/2011" ma:internalName="Meeting_x0020_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4015-5b02-447c-9074-d5807a41497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547ff6fd-6959-48b6-a878-e0ad51eca6dc">Supplemental Investment Subcommittee</Audience>
    <Year xmlns="547ff6fd-6959-48b6-a878-e0ad51eca6dc">2016</Year>
    <Meeting_x0020_Title xmlns="547ff6fd-6959-48b6-a878-e0ad51eca6dc">Supplemental Investment Subcommittee Meeting 05/19/2016</Meeting_x0020_Title>
    <Order0 xmlns="547ff6fd-6959-48b6-a878-e0ad51eca6dc" xsi:nil="true"/>
    <Category xmlns="547ff6fd-6959-48b6-a878-e0ad51eca6dc">Supporting Materials</Category>
    <Description0 xmlns="547ff6fd-6959-48b6-a878-e0ad51eca6dc" xsi:nil="true"/>
    <Release_x0020_Date xmlns="547ff6fd-6959-48b6-a878-e0ad51eca6dc">05/19/2016</Release_x0020_Date>
    <_dlc_DocId xmlns="d4ea4015-5b02-447c-9074-d5807a41497e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3C608976B94D92C163A368FE49AA" ma:contentTypeVersion="4" ma:contentTypeDescription="Create a new document." ma:contentTypeScope="" ma:versionID="0780db817aea45dd8872ad5bf01fc790">
  <xsd:schema xmlns:xsd="http://www.w3.org/2001/XMLSchema" xmlns:xs="http://www.w3.org/2001/XMLSchema" xmlns:p="http://schemas.microsoft.com/office/2006/metadata/properties" xmlns:ns2="26c5594d-29c1-4e54-bf70-c9facf961666" xmlns:ns3="e6892ec7-3213-474c-8d79-168a8e52f1bb" targetNamespace="http://schemas.microsoft.com/office/2006/metadata/properties" ma:root="true" ma:fieldsID="2b94d04186c002b623f5ee9c451785bd" ns2:_="" ns3:_="">
    <xsd:import namespace="26c5594d-29c1-4e54-bf70-c9facf961666"/>
    <xsd:import namespace="e6892ec7-3213-474c-8d79-168a8e52f1bb"/>
    <xsd:element name="properties">
      <xsd:complexType>
        <xsd:sequence>
          <xsd:element name="documentManagement">
            <xsd:complexType>
              <xsd:all>
                <xsd:element ref="ns2:Logo_x0020_Description" minOccurs="0"/>
                <xsd:element ref="ns2:Print_x002f_Web_x0020_Use" minOccurs="0"/>
                <xsd:element ref="ns2:Color_x0020_Model" minOccurs="0"/>
                <xsd:element ref="ns2:File_x0020_Type0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5594d-29c1-4e54-bf70-c9facf961666" elementFormDefault="qualified">
    <xsd:import namespace="http://schemas.microsoft.com/office/2006/documentManagement/types"/>
    <xsd:import namespace="http://schemas.microsoft.com/office/infopath/2007/PartnerControls"/>
    <xsd:element name="Logo_x0020_Description" ma:index="8" nillable="true" ma:displayName="Logo Description" ma:description="Enter information about the logo itself, along with how it is used." ma:internalName="Logo_x0020_Description">
      <xsd:simpleType>
        <xsd:restriction base="dms:Note">
          <xsd:maxLength value="255"/>
        </xsd:restriction>
      </xsd:simpleType>
    </xsd:element>
    <xsd:element name="Print_x002f_Web_x0020_Use" ma:index="9" nillable="true" ma:displayName="Logo Use" ma:default="Branding and Logo Use Guidelines" ma:description="Select the way the file can be used." ma:format="Dropdown" ma:internalName="Print_x002f_Web_x0020_Use">
      <xsd:simpleType>
        <xsd:restriction base="dms:Choice">
          <xsd:enumeration value="Branding and Logo Use Guidelines"/>
          <xsd:enumeration value="For Professional Printing"/>
          <xsd:enumeration value="For Professional Printing or Inserting in PPT or Word Docs"/>
          <xsd:enumeration value="For Web Use or Inserting in PPT or Word Docs"/>
          <xsd:enumeration value="For Web Use Only"/>
          <xsd:enumeration value="Templates"/>
          <xsd:enumeration value="Images for Collateral"/>
        </xsd:restriction>
      </xsd:simpleType>
    </xsd:element>
    <xsd:element name="Color_x0020_Model" ma:index="10" nillable="true" ma:displayName="Color Model" ma:default="CMYK (4 Color)" ma:description="Select the color model." ma:format="Dropdown" ma:internalName="Color_x0020_Model">
      <xsd:simpleType>
        <xsd:restriction base="dms:Choice">
          <xsd:enumeration value="CMYK (4 Color)"/>
          <xsd:enumeration value="RGB"/>
        </xsd:restriction>
      </xsd:simpleType>
    </xsd:element>
    <xsd:element name="File_x0020_Type0" ma:index="11" nillable="true" ma:displayName="File Type" ma:default="AI" ma:description="Select the type of file." ma:format="Dropdown" ma:internalName="File_x0020_Type0">
      <xsd:simpleType>
        <xsd:union memberTypes="dms:Text">
          <xsd:simpleType>
            <xsd:restriction base="dms:Choice">
              <xsd:enumeration value="AI"/>
              <xsd:enumeration value="EPS"/>
              <xsd:enumeration value="JPG"/>
              <xsd:enumeration value="PDF"/>
              <xsd:enumeration value="PNG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892ec7-3213-474c-8d79-168a8e52f1bb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E5BFED-92F2-4FA7-8F3C-A008FBDF0EDF}"/>
</file>

<file path=customXml/itemProps2.xml><?xml version="1.0" encoding="utf-8"?>
<ds:datastoreItem xmlns:ds="http://schemas.openxmlformats.org/officeDocument/2006/customXml" ds:itemID="{BA84B178-4149-456B-9CAF-83C632BB620D}"/>
</file>

<file path=customXml/itemProps3.xml><?xml version="1.0" encoding="utf-8"?>
<ds:datastoreItem xmlns:ds="http://schemas.openxmlformats.org/officeDocument/2006/customXml" ds:itemID="{DB7EC178-A30A-4CEE-903B-9C06146CAE79}"/>
</file>

<file path=customXml/itemProps4.xml><?xml version="1.0" encoding="utf-8"?>
<ds:datastoreItem xmlns:ds="http://schemas.openxmlformats.org/officeDocument/2006/customXml" ds:itemID="{67089F12-E1C3-46B2-81A1-15B19E67CB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5594d-29c1-4e54-bf70-c9facf961666"/>
    <ds:schemaRef ds:uri="e6892ec7-3213-474c-8d79-168a8e52f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BD3B226D-E683-42B2-85A4-B152774FDFF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67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CoreBrand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Consultant Model</dc:title>
  <dc:creator>Annie Ruddy</dc:creator>
  <cp:keywords/>
  <cp:lastModifiedBy>Catherine Jarboe</cp:lastModifiedBy>
  <cp:revision>28</cp:revision>
  <cp:lastPrinted>2013-08-27T18:06:05Z</cp:lastPrinted>
  <dcterms:created xsi:type="dcterms:W3CDTF">2013-08-27T15:46:32Z</dcterms:created>
  <dcterms:modified xsi:type="dcterms:W3CDTF">2016-05-18T20:18:14Z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0x01010024ABA9232A77164781BEF7AAADE61710</vt:lpwstr>
  </property>
  <property fmtid="{D5CDD505-2E9C-101B-9397-08002B2CF9AE}" pid="3" name="_dlc_DocIdItemGuid">
    <vt:lpwstr>3f4080d7-c64e-433a-9aa1-ac1ba2671b30</vt:lpwstr>
  </property>
</Properties>
</file>